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80" r:id="rId3"/>
    <p:sldId id="257" r:id="rId4"/>
    <p:sldId id="258" r:id="rId5"/>
    <p:sldId id="259" r:id="rId6"/>
    <p:sldId id="265" r:id="rId7"/>
    <p:sldId id="260" r:id="rId8"/>
    <p:sldId id="261" r:id="rId9"/>
    <p:sldId id="264" r:id="rId10"/>
    <p:sldId id="267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81" r:id="rId22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9" userDrawn="1">
          <p15:clr>
            <a:srgbClr val="A4A3A4"/>
          </p15:clr>
        </p15:guide>
        <p15:guide id="2" pos="113" userDrawn="1">
          <p15:clr>
            <a:srgbClr val="A4A3A4"/>
          </p15:clr>
        </p15:guide>
        <p15:guide id="3" orient="horz" pos="4201" userDrawn="1">
          <p15:clr>
            <a:srgbClr val="A4A3A4"/>
          </p15:clr>
        </p15:guide>
        <p15:guide id="4" pos="3198" userDrawn="1">
          <p15:clr>
            <a:srgbClr val="A4A3A4"/>
          </p15:clr>
        </p15:guide>
        <p15:guide id="5" pos="571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BFB"/>
    <a:srgbClr val="FEE8F8"/>
    <a:srgbClr val="FF5A33"/>
    <a:srgbClr val="FF3300"/>
    <a:srgbClr val="EFF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552" y="78"/>
      </p:cViewPr>
      <p:guideLst>
        <p:guide orient="horz" pos="459"/>
        <p:guide pos="113"/>
        <p:guide orient="horz" pos="4201"/>
        <p:guide pos="3198"/>
        <p:guide pos="571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278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206" cy="513284"/>
          </a:xfrm>
          <a:prstGeom prst="rect">
            <a:avLst/>
          </a:prstGeom>
        </p:spPr>
        <p:txBody>
          <a:bodyPr vert="horz" lIns="94668" tIns="47334" rIns="94668" bIns="47334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4201" y="0"/>
            <a:ext cx="3078206" cy="513284"/>
          </a:xfrm>
          <a:prstGeom prst="rect">
            <a:avLst/>
          </a:prstGeom>
        </p:spPr>
        <p:txBody>
          <a:bodyPr vert="horz" lIns="94668" tIns="47334" rIns="94668" bIns="47334" rtlCol="0"/>
          <a:lstStyle>
            <a:lvl1pPr algn="r">
              <a:defRPr sz="1200"/>
            </a:lvl1pPr>
          </a:lstStyle>
          <a:p>
            <a:fld id="{44D46B1D-3627-44D1-888B-4A4DE67A8983}" type="datetimeFigureOut">
              <a:rPr lang="ko-KR" altLang="en-US" smtClean="0"/>
              <a:t>2025-07-09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721330"/>
            <a:ext cx="3078206" cy="513284"/>
          </a:xfrm>
          <a:prstGeom prst="rect">
            <a:avLst/>
          </a:prstGeom>
        </p:spPr>
        <p:txBody>
          <a:bodyPr vert="horz" lIns="94668" tIns="47334" rIns="94668" bIns="47334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4201" y="9721330"/>
            <a:ext cx="3078206" cy="513284"/>
          </a:xfrm>
          <a:prstGeom prst="rect">
            <a:avLst/>
          </a:prstGeom>
        </p:spPr>
        <p:txBody>
          <a:bodyPr vert="horz" lIns="94668" tIns="47334" rIns="94668" bIns="47334" rtlCol="0" anchor="b"/>
          <a:lstStyle>
            <a:lvl1pPr algn="r">
              <a:defRPr sz="1200"/>
            </a:lvl1pPr>
          </a:lstStyle>
          <a:p>
            <a:fld id="{415E45A8-8CD1-448D-A4D5-71414EF1CA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7954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8" cy="513508"/>
          </a:xfrm>
          <a:prstGeom prst="rect">
            <a:avLst/>
          </a:prstGeom>
        </p:spPr>
        <p:txBody>
          <a:bodyPr vert="horz" lIns="94668" tIns="47334" rIns="94668" bIns="47334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8" cy="513508"/>
          </a:xfrm>
          <a:prstGeom prst="rect">
            <a:avLst/>
          </a:prstGeom>
        </p:spPr>
        <p:txBody>
          <a:bodyPr vert="horz" lIns="94668" tIns="47334" rIns="94668" bIns="47334" rtlCol="0"/>
          <a:lstStyle>
            <a:lvl1pPr algn="r">
              <a:defRPr sz="1200"/>
            </a:lvl1pPr>
          </a:lstStyle>
          <a:p>
            <a:fld id="{F91688D9-3B60-42F0-98AA-9B540BFC8BF7}" type="datetimeFigureOut">
              <a:rPr lang="ko-KR" altLang="en-US" smtClean="0"/>
              <a:t>2025-07-09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68" tIns="47334" rIns="94668" bIns="4733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7" y="4925408"/>
            <a:ext cx="5683250" cy="4029879"/>
          </a:xfrm>
          <a:prstGeom prst="rect">
            <a:avLst/>
          </a:prstGeom>
        </p:spPr>
        <p:txBody>
          <a:bodyPr vert="horz" lIns="94668" tIns="47334" rIns="94668" bIns="47334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8" cy="513507"/>
          </a:xfrm>
          <a:prstGeom prst="rect">
            <a:avLst/>
          </a:prstGeom>
        </p:spPr>
        <p:txBody>
          <a:bodyPr vert="horz" lIns="94668" tIns="47334" rIns="94668" bIns="47334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8" cy="513507"/>
          </a:xfrm>
          <a:prstGeom prst="rect">
            <a:avLst/>
          </a:prstGeom>
        </p:spPr>
        <p:txBody>
          <a:bodyPr vert="horz" lIns="94668" tIns="47334" rIns="94668" bIns="47334" rtlCol="0" anchor="b"/>
          <a:lstStyle>
            <a:lvl1pPr algn="r">
              <a:defRPr sz="1200"/>
            </a:lvl1pPr>
          </a:lstStyle>
          <a:p>
            <a:fld id="{FA92F2B0-721A-4B11-8E22-4AAB95DF02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02051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5337" cy="34544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2F2B0-721A-4B11-8E22-4AAB95DF02B2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70700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5337" cy="34544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2F2B0-721A-4B11-8E22-4AAB95DF02B2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82516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5337" cy="34544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2F2B0-721A-4B11-8E22-4AAB95DF02B2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89025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5337" cy="34544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2F2B0-721A-4B11-8E22-4AAB95DF02B2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09817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5337" cy="34544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2F2B0-721A-4B11-8E22-4AAB95DF02B2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68416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5337" cy="34544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2F2B0-721A-4B11-8E22-4AAB95DF02B2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78794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5337" cy="34544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2F2B0-721A-4B11-8E22-4AAB95DF02B2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62657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5337" cy="34544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2F2B0-721A-4B11-8E22-4AAB95DF02B2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8706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5337" cy="34544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2F2B0-721A-4B11-8E22-4AAB95DF02B2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72205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5337" cy="34544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2F2B0-721A-4B11-8E22-4AAB95DF02B2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7112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5337" cy="34544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2F2B0-721A-4B11-8E22-4AAB95DF02B2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8606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5337" cy="34544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2F2B0-721A-4B11-8E22-4AAB95DF02B2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9582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5337" cy="34544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2F2B0-721A-4B11-8E22-4AAB95DF02B2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1112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5337" cy="34544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2F2B0-721A-4B11-8E22-4AAB95DF02B2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1459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5337" cy="34544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2F2B0-721A-4B11-8E22-4AAB95DF02B2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04400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5337" cy="34544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2F2B0-721A-4B11-8E22-4AAB95DF02B2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50280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5337" cy="34544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2F2B0-721A-4B11-8E22-4AAB95DF02B2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0280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5337" cy="34544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2F2B0-721A-4B11-8E22-4AAB95DF02B2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498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F06A-4FEF-4C1E-B2DE-A12A3AA888BB}" type="datetime1">
              <a:rPr lang="ko-KR" altLang="en-US" smtClean="0"/>
              <a:t>2025-07-09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0319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A32D-D2A8-46C3-8A58-8EDAAEF3FDF7}" type="datetime1">
              <a:rPr lang="ko-KR" altLang="en-US" smtClean="0"/>
              <a:t>2025-07-09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0940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7E402-D890-4E98-9D41-DE78C350CFC1}" type="datetime1">
              <a:rPr lang="ko-KR" altLang="en-US" smtClean="0"/>
              <a:t>2025-07-09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8022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837A4-86A6-430F-B636-F92004F76E7B}" type="datetime1">
              <a:rPr lang="ko-KR" altLang="en-US" smtClean="0"/>
              <a:t>2025-07-09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4508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3057-430D-4485-9A27-16C31897FAF2}" type="datetime1">
              <a:rPr lang="ko-KR" altLang="en-US" smtClean="0"/>
              <a:t>2025-07-09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651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6B97-7257-46F6-83C0-E81DAD9D7ABE}" type="datetime1">
              <a:rPr lang="ko-KR" altLang="en-US" smtClean="0"/>
              <a:t>2025-07-09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5865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BAA04-9903-4A30-A805-C4A5AD0782AD}" type="datetime1">
              <a:rPr lang="ko-KR" altLang="en-US" smtClean="0"/>
              <a:t>2025-07-09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6105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252F-796C-42F5-88F8-BAC46BFA0053}" type="datetime1">
              <a:rPr lang="ko-KR" altLang="en-US" smtClean="0"/>
              <a:t>2025-07-09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8736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EAF6-75A6-45AC-B709-142F51D373AE}" type="datetime1">
              <a:rPr lang="ko-KR" altLang="en-US" smtClean="0"/>
              <a:t>2025-07-09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5713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53AA4-3035-409A-887F-4DC6146ECE98}" type="datetime1">
              <a:rPr lang="ko-KR" altLang="en-US" smtClean="0"/>
              <a:t>2025-07-09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9587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11E7C-2896-4CAA-AA0F-F743BD83CB04}" type="datetime1">
              <a:rPr lang="ko-KR" altLang="en-US" smtClean="0"/>
              <a:t>2025-07-09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2033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91F0D-F7B2-4309-A522-676B65210315}" type="datetime1">
              <a:rPr lang="ko-KR" altLang="en-US" smtClean="0"/>
              <a:t>2025-07-09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1393E-7941-4329-9121-A424140533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2839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wooshintop@naver.com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ecs.hnsmall.com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milktea8@hnsmall.com" TargetMode="External"/><Relationship Id="rId4" Type="http://schemas.openxmlformats.org/officeDocument/2006/relationships/hyperlink" Target="mailto:j.sh1003@hnsmall.co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867" y="4709015"/>
            <a:ext cx="3017378" cy="15862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8657" y="1253352"/>
            <a:ext cx="539282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홈</a:t>
            </a:r>
            <a:r>
              <a:rPr lang="en-US" altLang="ko-KR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</a:t>
            </a:r>
            <a:r>
              <a:rPr lang="ko-KR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쇼핑</a:t>
            </a:r>
            <a:endParaRPr lang="en-US" altLang="ko-KR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ko-KR" alt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입점</a:t>
            </a:r>
            <a:r>
              <a:rPr lang="ko-KR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제안</a:t>
            </a:r>
            <a:r>
              <a:rPr lang="en-US" altLang="ko-KR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</a:t>
            </a:r>
            <a:r>
              <a:rPr lang="ko-KR" alt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협력사</a:t>
            </a:r>
            <a:r>
              <a:rPr lang="ko-KR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등록</a:t>
            </a:r>
            <a:endParaRPr lang="en-US" altLang="ko-KR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ko-KR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매뉴얼 가이드북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9088" y="3620181"/>
            <a:ext cx="1120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2025.07.07</a:t>
            </a:r>
            <a:endParaRPr lang="ko-KR" altLang="en-US" sz="16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3464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8706" y="92221"/>
            <a:ext cx="9372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입점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제안</a:t>
            </a:r>
            <a:r>
              <a: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</a:t>
            </a:r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협력사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등록 매뉴얼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/>
              <a:t>Stage 3. </a:t>
            </a:r>
            <a:r>
              <a:rPr lang="ko-KR" altLang="en-US" sz="1400" b="1" dirty="0"/>
              <a:t>신규 </a:t>
            </a:r>
            <a:r>
              <a:rPr lang="ko-KR" altLang="en-US" sz="1400" b="1" dirty="0" err="1"/>
              <a:t>입점</a:t>
            </a:r>
            <a:r>
              <a:rPr lang="ko-KR" altLang="en-US" sz="1400" b="1" dirty="0"/>
              <a:t> 신청 방법</a:t>
            </a:r>
          </a:p>
        </p:txBody>
      </p:sp>
      <p:cxnSp>
        <p:nvCxnSpPr>
          <p:cNvPr id="4" name="직선 연결선 3"/>
          <p:cNvCxnSpPr/>
          <p:nvPr/>
        </p:nvCxnSpPr>
        <p:spPr>
          <a:xfrm flipV="1">
            <a:off x="0" y="598716"/>
            <a:ext cx="9144000" cy="8709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1589" y="786989"/>
            <a:ext cx="374918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latin typeface="+mn-ea"/>
              </a:rPr>
              <a:t>홈</a:t>
            </a:r>
            <a:r>
              <a:rPr lang="en-US" altLang="ko-KR" sz="1400" b="1" dirty="0">
                <a:latin typeface="+mn-ea"/>
              </a:rPr>
              <a:t>&amp;</a:t>
            </a:r>
            <a:r>
              <a:rPr lang="ko-KR" altLang="en-US" sz="1400" b="1" dirty="0">
                <a:latin typeface="+mn-ea"/>
              </a:rPr>
              <a:t>쇼핑</a:t>
            </a:r>
            <a:r>
              <a:rPr lang="en-US" altLang="ko-KR" sz="1400" b="1" dirty="0">
                <a:latin typeface="+mn-ea"/>
              </a:rPr>
              <a:t> </a:t>
            </a:r>
            <a:r>
              <a:rPr lang="ko-KR" altLang="en-US" sz="1400" b="1" dirty="0">
                <a:latin typeface="+mn-ea"/>
              </a:rPr>
              <a:t>상품선정위원회 및 상품선정 </a:t>
            </a:r>
            <a:endParaRPr lang="en-US" altLang="ko-KR" sz="1400" b="1" dirty="0"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587" y="1160874"/>
            <a:ext cx="79656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b="1" dirty="0">
                <a:solidFill>
                  <a:schemeClr val="accent1">
                    <a:lumMod val="50000"/>
                  </a:schemeClr>
                </a:solidFill>
              </a:rPr>
              <a:t>▶ 홈</a:t>
            </a:r>
            <a:r>
              <a:rPr lang="en-US" altLang="ko-KR" sz="1100" b="1" dirty="0">
                <a:solidFill>
                  <a:schemeClr val="accent1">
                    <a:lumMod val="50000"/>
                  </a:schemeClr>
                </a:solidFill>
              </a:rPr>
              <a:t>&amp;</a:t>
            </a:r>
            <a:r>
              <a:rPr lang="ko-KR" altLang="en-US" sz="1100" b="1" dirty="0">
                <a:solidFill>
                  <a:schemeClr val="accent1">
                    <a:lumMod val="50000"/>
                  </a:schemeClr>
                </a:solidFill>
              </a:rPr>
              <a:t>쇼핑은 상품선정위원회 진행 시 아래의 평가항목에 의거하여 공정하고 투명한  </a:t>
            </a:r>
            <a:r>
              <a:rPr lang="en-US" altLang="ko-KR" sz="1100" b="1" dirty="0">
                <a:solidFill>
                  <a:schemeClr val="accent1">
                    <a:lumMod val="50000"/>
                  </a:schemeClr>
                </a:solidFill>
              </a:rPr>
              <a:t>TV</a:t>
            </a:r>
            <a:r>
              <a:rPr lang="ko-KR" altLang="en-US" sz="1100" b="1" dirty="0">
                <a:solidFill>
                  <a:schemeClr val="accent1">
                    <a:lumMod val="50000"/>
                  </a:schemeClr>
                </a:solidFill>
              </a:rPr>
              <a:t>방송상품 선정을 진행하고 있습니다</a:t>
            </a:r>
            <a:r>
              <a:rPr lang="en-US" altLang="ko-KR" sz="11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endParaRPr lang="ko-KR" altLang="en-US" sz="11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142877" y="1660537"/>
          <a:ext cx="8893175" cy="27163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110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820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6166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</a:rPr>
                        <a:t> 평가항목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</a:rPr>
                        <a:t> 심사내용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365">
                <a:tc>
                  <a:txBody>
                    <a:bodyPr/>
                    <a:lstStyle/>
                    <a:p>
                      <a:pPr lvl="0" algn="l" fontAlgn="ctr"/>
                      <a:r>
                        <a:rPr lang="ko-KR" altLang="en-US" sz="1100" b="1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기능</a:t>
                      </a:r>
                      <a:endParaRPr lang="ko-KR" altLang="en-US" sz="1100" b="1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BFB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ko-KR" altLang="en-US" sz="1100" b="1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맛</a:t>
                      </a:r>
                      <a:r>
                        <a:rPr lang="en-US" altLang="ko-KR" sz="1100" b="1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기능</a:t>
                      </a:r>
                      <a:r>
                        <a:rPr lang="en-US" altLang="ko-KR" sz="1100" b="1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성능</a:t>
                      </a:r>
                      <a:r>
                        <a:rPr lang="en-US" altLang="ko-KR" sz="1100" b="1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효과</a:t>
                      </a:r>
                      <a:r>
                        <a:rPr lang="en-US" altLang="ko-KR" sz="1100" b="1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효능 등 상품 품질이 좋아 사용 시 기대가 있다</a:t>
                      </a:r>
                      <a:r>
                        <a:rPr lang="en-US" altLang="ko-KR" sz="1100" b="1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endParaRPr lang="ko-KR" altLang="en-US" sz="1100" b="1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BFB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365">
                <a:tc>
                  <a:txBody>
                    <a:bodyPr/>
                    <a:lstStyle/>
                    <a:p>
                      <a:pPr lvl="0" algn="l" fontAlgn="ctr"/>
                      <a:r>
                        <a:rPr lang="ko-KR" altLang="en-US" sz="1100" b="1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차별성</a:t>
                      </a:r>
                      <a:endParaRPr lang="ko-KR" altLang="en-US" sz="1100" b="1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rgbClr val="FBFB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ko-KR" sz="1100" b="1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="1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기존에 출시된 상품과 비교하여 확실한 차별성을 보유하고 있다</a:t>
                      </a:r>
                      <a:r>
                        <a:rPr lang="en-US" altLang="ko-KR" sz="1100" b="1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endParaRPr lang="ko-KR" altLang="en-US" sz="1100" b="1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rgbClr val="FBFB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365">
                <a:tc>
                  <a:txBody>
                    <a:bodyPr/>
                    <a:lstStyle/>
                    <a:p>
                      <a:pPr lvl="0" algn="l" fontAlgn="ctr"/>
                      <a:r>
                        <a:rPr lang="ko-KR" altLang="en-US" sz="1100" b="1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구성</a:t>
                      </a:r>
                      <a:endParaRPr lang="ko-KR" altLang="en-US" sz="1100" b="1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rgbClr val="FBFB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ko-KR" altLang="en-US" sz="1100" b="1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구성이 적절하며 유사상품대비 경쟁력이 있다</a:t>
                      </a:r>
                      <a:r>
                        <a:rPr lang="en-US" altLang="ko-KR" sz="1100" b="1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endParaRPr lang="ko-KR" altLang="en-US" sz="1100" b="1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rgbClr val="FBFB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365">
                <a:tc>
                  <a:txBody>
                    <a:bodyPr/>
                    <a:lstStyle/>
                    <a:p>
                      <a:pPr lvl="0" algn="l" fontAlgn="ctr"/>
                      <a:r>
                        <a:rPr lang="ko-KR" altLang="en-US" sz="1100" b="1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가격</a:t>
                      </a:r>
                      <a:endParaRPr lang="ko-KR" altLang="en-US" sz="1100" b="1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rgbClr val="FBFB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ko-KR" altLang="en-US" sz="1100" b="1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가격이 합리적이며 유사상품대비 경쟁력이 있다</a:t>
                      </a:r>
                      <a:r>
                        <a:rPr lang="en-US" altLang="ko-KR" sz="1100" b="1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endParaRPr lang="ko-KR" altLang="en-US" sz="1100" b="1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rgbClr val="FBFB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365">
                <a:tc>
                  <a:txBody>
                    <a:bodyPr/>
                    <a:lstStyle/>
                    <a:p>
                      <a:pPr lvl="0" algn="l" fontAlgn="ctr"/>
                      <a:r>
                        <a:rPr lang="ko-KR" altLang="en-US" sz="1100" b="1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방송표현 적합성</a:t>
                      </a:r>
                      <a:endParaRPr lang="ko-KR" altLang="en-US" sz="1100" b="1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rgbClr val="FBFB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ko-KR" sz="1100" b="1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TV</a:t>
                      </a:r>
                      <a:r>
                        <a:rPr lang="ko-KR" altLang="en-US" sz="1100" b="1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채널을 통해 방송 시 그 장점을 표현하기에 적합하다</a:t>
                      </a:r>
                      <a:r>
                        <a:rPr lang="en-US" altLang="ko-KR" sz="1100" b="1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endParaRPr lang="ko-KR" altLang="en-US" sz="1100" b="1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rgbClr val="FBFB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3365"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ko-KR" sz="1100" b="1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="1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구매의사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BFB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ko-KR" altLang="en-US" sz="1100" b="1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구매매력도가 높아 구매할 의사가 있다</a:t>
                      </a:r>
                      <a:r>
                        <a:rPr lang="en-US" altLang="ko-KR" sz="1100" b="1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endParaRPr lang="ko-KR" altLang="en-US" sz="1100" b="1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B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1842" y="4518582"/>
            <a:ext cx="40703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/>
              <a:t>※  </a:t>
            </a:r>
            <a:r>
              <a:rPr lang="ko-KR" altLang="en-US" sz="1000" b="1" dirty="0"/>
              <a:t>상품의 </a:t>
            </a:r>
            <a:r>
              <a:rPr lang="ko-KR" altLang="en-US" sz="1000" b="1" dirty="0" err="1"/>
              <a:t>카테고리별로</a:t>
            </a:r>
            <a:r>
              <a:rPr lang="ko-KR" altLang="en-US" sz="1000" b="1" dirty="0"/>
              <a:t> 평가항목 및 평가기준은 상이할 수 있습니다</a:t>
            </a:r>
            <a:r>
              <a:rPr lang="en-US" altLang="ko-KR" sz="1000" b="1" dirty="0"/>
              <a:t>. </a:t>
            </a:r>
            <a:endParaRPr lang="ko-KR" altLang="en-US" sz="1000" b="1" dirty="0"/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873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67" y="4280688"/>
            <a:ext cx="4965456" cy="243428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8706" y="92221"/>
            <a:ext cx="9372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입점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제안</a:t>
            </a:r>
            <a:r>
              <a: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</a:t>
            </a:r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협력사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등록 매뉴얼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/>
              <a:t>Stage 4. </a:t>
            </a:r>
            <a:r>
              <a:rPr lang="ko-KR" altLang="en-US" sz="1400" b="1" dirty="0" err="1"/>
              <a:t>협력사등록</a:t>
            </a:r>
            <a:r>
              <a:rPr lang="en-US" altLang="ko-KR" sz="1400" b="1" dirty="0"/>
              <a:t>/</a:t>
            </a:r>
            <a:r>
              <a:rPr lang="ko-KR" altLang="en-US" sz="1400" b="1" dirty="0"/>
              <a:t>조회</a:t>
            </a:r>
          </a:p>
        </p:txBody>
      </p:sp>
      <p:cxnSp>
        <p:nvCxnSpPr>
          <p:cNvPr id="4" name="직선 연결선 3"/>
          <p:cNvCxnSpPr/>
          <p:nvPr/>
        </p:nvCxnSpPr>
        <p:spPr>
          <a:xfrm flipV="1">
            <a:off x="0" y="598716"/>
            <a:ext cx="9144000" cy="8709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5486396" y="967153"/>
            <a:ext cx="336745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05427" y="1019915"/>
            <a:ext cx="374918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latin typeface="+mn-ea"/>
              </a:rPr>
              <a:t>홈</a:t>
            </a:r>
            <a:r>
              <a:rPr lang="en-US" altLang="ko-KR" sz="1300" b="1" dirty="0">
                <a:latin typeface="+mn-ea"/>
              </a:rPr>
              <a:t>&amp;</a:t>
            </a:r>
            <a:r>
              <a:rPr lang="ko-KR" altLang="en-US" sz="1300" b="1" dirty="0">
                <a:latin typeface="+mn-ea"/>
              </a:rPr>
              <a:t>쇼핑 </a:t>
            </a:r>
            <a:r>
              <a:rPr lang="ko-KR" altLang="en-US" sz="1300" b="1" dirty="0" err="1">
                <a:latin typeface="+mn-ea"/>
              </a:rPr>
              <a:t>입점시스템</a:t>
            </a:r>
            <a:r>
              <a:rPr lang="en-US" altLang="ko-KR" sz="1300" b="1" dirty="0">
                <a:latin typeface="+mn-ea"/>
              </a:rPr>
              <a:t>&gt;</a:t>
            </a:r>
            <a:r>
              <a:rPr lang="ko-KR" altLang="en-US" sz="1300" b="1" dirty="0" err="1">
                <a:latin typeface="+mn-ea"/>
              </a:rPr>
              <a:t>협력사</a:t>
            </a:r>
            <a:r>
              <a:rPr lang="ko-KR" altLang="en-US" sz="1300" b="1" dirty="0">
                <a:latin typeface="+mn-ea"/>
              </a:rPr>
              <a:t> 등록</a:t>
            </a:r>
            <a:r>
              <a:rPr lang="en-US" altLang="ko-KR" sz="1300" b="1" dirty="0">
                <a:latin typeface="+mn-ea"/>
              </a:rPr>
              <a:t>/</a:t>
            </a:r>
            <a:r>
              <a:rPr lang="ko-KR" altLang="en-US" sz="1300" b="1" dirty="0">
                <a:latin typeface="+mn-ea"/>
              </a:rPr>
              <a:t>조회</a:t>
            </a:r>
            <a:r>
              <a:rPr lang="en-US" altLang="ko-KR" sz="1300" b="1" dirty="0">
                <a:latin typeface="+mn-ea"/>
              </a:rPr>
              <a:t>&gt;</a:t>
            </a:r>
          </a:p>
          <a:p>
            <a:pPr algn="ctr">
              <a:lnSpc>
                <a:spcPct val="150000"/>
              </a:lnSpc>
            </a:pPr>
            <a:r>
              <a:rPr lang="ko-KR" altLang="en-US" sz="1300" b="1" dirty="0" err="1">
                <a:latin typeface="+mn-ea"/>
              </a:rPr>
              <a:t>협력사</a:t>
            </a:r>
            <a:r>
              <a:rPr lang="ko-KR" altLang="en-US" sz="1300" b="1" dirty="0">
                <a:latin typeface="+mn-ea"/>
              </a:rPr>
              <a:t> 등록</a:t>
            </a:r>
            <a:endParaRPr lang="en-US" altLang="ko-KR" sz="1300" b="1" dirty="0">
              <a:latin typeface="+mn-ea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556738" y="2527865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07270" y="738501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b="1" dirty="0">
                <a:solidFill>
                  <a:schemeClr val="bg2">
                    <a:lumMod val="25000"/>
                  </a:schemeClr>
                </a:solidFill>
              </a:rPr>
              <a:t>■ 화면 설명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67756" y="2527867"/>
            <a:ext cx="31838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err="1"/>
              <a:t>협력사</a:t>
            </a:r>
            <a:r>
              <a:rPr lang="ko-KR" altLang="en-US" sz="1000" dirty="0"/>
              <a:t> 등록</a:t>
            </a:r>
            <a:r>
              <a:rPr lang="en-US" altLang="ko-KR" sz="1000" dirty="0"/>
              <a:t>/</a:t>
            </a:r>
            <a:r>
              <a:rPr lang="ko-KR" altLang="en-US" sz="1000" dirty="0"/>
              <a:t>조회 탭에서 </a:t>
            </a:r>
            <a:r>
              <a:rPr lang="en-US" altLang="ko-KR" sz="1000" dirty="0"/>
              <a:t>[</a:t>
            </a:r>
            <a:r>
              <a:rPr lang="ko-KR" altLang="en-US" sz="1000" dirty="0" err="1"/>
              <a:t>협력사</a:t>
            </a:r>
            <a:r>
              <a:rPr lang="ko-KR" altLang="en-US" sz="1000" dirty="0"/>
              <a:t> 등록</a:t>
            </a:r>
            <a:r>
              <a:rPr lang="en-US" altLang="ko-KR" sz="1000" dirty="0"/>
              <a:t>] </a:t>
            </a:r>
            <a:r>
              <a:rPr lang="ko-KR" altLang="en-US" sz="1000" dirty="0"/>
              <a:t>클릭 바랍니다</a:t>
            </a:r>
            <a:r>
              <a:rPr lang="en-US" altLang="ko-KR" sz="1000" dirty="0"/>
              <a:t>.</a:t>
            </a:r>
            <a:endParaRPr lang="en-US" altLang="ko-KR" sz="800" dirty="0"/>
          </a:p>
        </p:txBody>
      </p:sp>
      <p:sp>
        <p:nvSpPr>
          <p:cNvPr id="28" name="TextBox 27"/>
          <p:cNvSpPr txBox="1"/>
          <p:nvPr/>
        </p:nvSpPr>
        <p:spPr>
          <a:xfrm>
            <a:off x="5767754" y="2982496"/>
            <a:ext cx="343555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회원가입 때 입력하신 사업자등록 번호와 비밀번호를 입력</a:t>
            </a:r>
            <a:endParaRPr lang="en-US" altLang="ko-KR" sz="1000" dirty="0"/>
          </a:p>
          <a:p>
            <a:r>
              <a:rPr lang="ko-KR" altLang="en-US" sz="1000" dirty="0"/>
              <a:t>하신 후 </a:t>
            </a:r>
            <a:r>
              <a:rPr lang="ko-KR" altLang="en-US" sz="1000" dirty="0" err="1"/>
              <a:t>로그인을</a:t>
            </a:r>
            <a:r>
              <a:rPr lang="ko-KR" altLang="en-US" sz="1000" dirty="0"/>
              <a:t> 해주시길 바랍니다</a:t>
            </a:r>
            <a:r>
              <a:rPr lang="en-US" altLang="ko-KR" sz="1000" dirty="0"/>
              <a:t>. </a:t>
            </a:r>
            <a:r>
              <a:rPr lang="ko-KR" altLang="en-US" sz="1000" dirty="0"/>
              <a:t> </a:t>
            </a:r>
            <a:endParaRPr lang="en-US" altLang="ko-KR" sz="1000" dirty="0"/>
          </a:p>
          <a:p>
            <a:endParaRPr lang="en-US" altLang="ko-KR" sz="1000" dirty="0">
              <a:latin typeface="+mn-ea"/>
            </a:endParaRPr>
          </a:p>
          <a:p>
            <a:r>
              <a:rPr lang="en-US" altLang="ko-KR" sz="800" dirty="0">
                <a:latin typeface="+mn-ea"/>
              </a:rPr>
              <a:t>※ </a:t>
            </a:r>
            <a:r>
              <a:rPr lang="ko-KR" altLang="en-US" sz="800" dirty="0">
                <a:latin typeface="+mn-ea"/>
              </a:rPr>
              <a:t>비밀번호를 분실하였을 경우</a:t>
            </a:r>
            <a:r>
              <a:rPr lang="en-US" altLang="ko-KR" sz="800" dirty="0">
                <a:latin typeface="+mn-ea"/>
              </a:rPr>
              <a:t>,</a:t>
            </a:r>
          </a:p>
          <a:p>
            <a:r>
              <a:rPr lang="en-US" altLang="ko-KR" sz="800" dirty="0">
                <a:latin typeface="+mn-ea"/>
              </a:rPr>
              <a:t>   </a:t>
            </a:r>
            <a:r>
              <a:rPr lang="ko-KR" altLang="en-US" sz="800" dirty="0">
                <a:latin typeface="+mn-ea"/>
              </a:rPr>
              <a:t>하단의 </a:t>
            </a:r>
            <a:r>
              <a:rPr lang="en-US" altLang="ko-KR" sz="800" dirty="0">
                <a:latin typeface="+mn-ea"/>
              </a:rPr>
              <a:t>[</a:t>
            </a:r>
            <a:r>
              <a:rPr lang="ko-KR" altLang="en-US" sz="800" dirty="0">
                <a:latin typeface="+mn-ea"/>
              </a:rPr>
              <a:t>비밀번호 찾기</a:t>
            </a:r>
            <a:r>
              <a:rPr lang="en-US" altLang="ko-KR" sz="800" dirty="0">
                <a:latin typeface="+mn-ea"/>
              </a:rPr>
              <a:t>] </a:t>
            </a:r>
            <a:r>
              <a:rPr lang="ko-KR" altLang="en-US" sz="800" dirty="0">
                <a:latin typeface="+mn-ea"/>
              </a:rPr>
              <a:t>클릭하시기 바랍니다</a:t>
            </a:r>
            <a:r>
              <a:rPr lang="en-US" altLang="ko-KR" sz="800" dirty="0">
                <a:latin typeface="+mn-ea"/>
              </a:rPr>
              <a:t>.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75" y="750408"/>
            <a:ext cx="4974248" cy="3309519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4087333" y="1019913"/>
            <a:ext cx="565265" cy="202058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5530363" y="1682472"/>
            <a:ext cx="35422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/>
              <a:t>입점 상품 제안 승인된 </a:t>
            </a:r>
            <a:r>
              <a:rPr lang="ko-KR" altLang="en-US" sz="1000" dirty="0" err="1"/>
              <a:t>협력사만</a:t>
            </a:r>
            <a:r>
              <a:rPr lang="ko-KR" altLang="en-US" sz="1000" dirty="0"/>
              <a:t> 등록할 수 있습니다</a:t>
            </a:r>
            <a:r>
              <a:rPr lang="en-US" altLang="ko-KR" sz="1000" dirty="0"/>
              <a:t>. </a:t>
            </a:r>
          </a:p>
          <a:p>
            <a:r>
              <a:rPr lang="ko-KR" altLang="en-US" sz="1000" dirty="0"/>
              <a:t>표준 거래 계약서 체결을 위한 정보이니 정확하게 입력 바랍니다</a:t>
            </a:r>
            <a:r>
              <a:rPr lang="en-US" altLang="ko-KR" sz="1000" dirty="0"/>
              <a:t>.  (</a:t>
            </a:r>
            <a:r>
              <a:rPr lang="ko-KR" altLang="en-US" sz="1000" dirty="0"/>
              <a:t>모바일상품인 경우 입점 상품 심사 미 진행</a:t>
            </a:r>
            <a:r>
              <a:rPr lang="en-US" altLang="ko-KR" sz="1000" dirty="0"/>
              <a:t>) </a:t>
            </a:r>
            <a:endParaRPr lang="en-US" altLang="ko-KR" sz="800" dirty="0"/>
          </a:p>
        </p:txBody>
      </p:sp>
      <p:sp>
        <p:nvSpPr>
          <p:cNvPr id="35" name="직사각형 34"/>
          <p:cNvSpPr/>
          <p:nvPr/>
        </p:nvSpPr>
        <p:spPr>
          <a:xfrm>
            <a:off x="4753710" y="967153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131" y="4909306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5556738" y="3011287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1560721" y="5168683"/>
            <a:ext cx="2158426" cy="432019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화살표 연결선 10"/>
          <p:cNvCxnSpPr>
            <a:stCxn id="9" idx="2"/>
          </p:cNvCxnSpPr>
          <p:nvPr/>
        </p:nvCxnSpPr>
        <p:spPr>
          <a:xfrm flipH="1">
            <a:off x="2637692" y="1221971"/>
            <a:ext cx="1732272" cy="394671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1426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543" y="719873"/>
            <a:ext cx="4991833" cy="5930587"/>
          </a:xfrm>
          <a:prstGeom prst="rect">
            <a:avLst/>
          </a:prstGeom>
        </p:spPr>
      </p:pic>
      <p:cxnSp>
        <p:nvCxnSpPr>
          <p:cNvPr id="4" name="직선 연결선 3"/>
          <p:cNvCxnSpPr/>
          <p:nvPr/>
        </p:nvCxnSpPr>
        <p:spPr>
          <a:xfrm flipV="1">
            <a:off x="0" y="598716"/>
            <a:ext cx="9144000" cy="8709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5486396" y="967153"/>
            <a:ext cx="336745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05427" y="1019915"/>
            <a:ext cx="374918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latin typeface="+mn-ea"/>
              </a:rPr>
              <a:t>홈</a:t>
            </a:r>
            <a:r>
              <a:rPr lang="en-US" altLang="ko-KR" sz="1300" b="1" dirty="0">
                <a:latin typeface="+mn-ea"/>
              </a:rPr>
              <a:t>&amp;</a:t>
            </a:r>
            <a:r>
              <a:rPr lang="ko-KR" altLang="en-US" sz="1300" b="1" dirty="0">
                <a:latin typeface="+mn-ea"/>
              </a:rPr>
              <a:t>쇼핑 </a:t>
            </a:r>
            <a:r>
              <a:rPr lang="ko-KR" altLang="en-US" sz="1300" b="1" dirty="0" err="1">
                <a:latin typeface="+mn-ea"/>
              </a:rPr>
              <a:t>입점시스템</a:t>
            </a:r>
            <a:r>
              <a:rPr lang="en-US" altLang="ko-KR" sz="1300" b="1" dirty="0">
                <a:latin typeface="+mn-ea"/>
              </a:rPr>
              <a:t>&gt;</a:t>
            </a:r>
            <a:r>
              <a:rPr lang="ko-KR" altLang="en-US" sz="1300" b="1" dirty="0" err="1">
                <a:latin typeface="+mn-ea"/>
              </a:rPr>
              <a:t>협력사</a:t>
            </a:r>
            <a:r>
              <a:rPr lang="ko-KR" altLang="en-US" sz="1300" b="1" dirty="0">
                <a:latin typeface="+mn-ea"/>
              </a:rPr>
              <a:t> 등록</a:t>
            </a:r>
            <a:r>
              <a:rPr lang="en-US" altLang="ko-KR" sz="1300" b="1" dirty="0">
                <a:latin typeface="+mn-ea"/>
              </a:rPr>
              <a:t>/</a:t>
            </a:r>
            <a:r>
              <a:rPr lang="ko-KR" altLang="en-US" sz="1300" b="1" dirty="0">
                <a:latin typeface="+mn-ea"/>
              </a:rPr>
              <a:t>조회 </a:t>
            </a:r>
            <a:r>
              <a:rPr lang="en-US" altLang="ko-KR" sz="1300" b="1" dirty="0">
                <a:latin typeface="+mn-ea"/>
              </a:rPr>
              <a:t>&gt;</a:t>
            </a:r>
          </a:p>
          <a:p>
            <a:pPr algn="ctr">
              <a:lnSpc>
                <a:spcPct val="150000"/>
              </a:lnSpc>
            </a:pPr>
            <a:r>
              <a:rPr lang="ko-KR" altLang="en-US" sz="1300" b="1" dirty="0">
                <a:latin typeface="+mn-ea"/>
              </a:rPr>
              <a:t>기업정보 입력</a:t>
            </a:r>
            <a:endParaRPr lang="en-US" altLang="ko-KR" sz="1300" b="1" dirty="0">
              <a:latin typeface="+mn-ea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530362" y="2361620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07270" y="738501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b="1" dirty="0">
                <a:solidFill>
                  <a:schemeClr val="bg2">
                    <a:lumMod val="25000"/>
                  </a:schemeClr>
                </a:solidFill>
              </a:rPr>
              <a:t>■ 화면 설명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41379" y="2361622"/>
            <a:ext cx="333118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/>
              <a:t>등록하시고자 하는 협력사의 입점 </a:t>
            </a:r>
            <a:r>
              <a:rPr lang="ko-KR" altLang="en-US" sz="1000" dirty="0" err="1"/>
              <a:t>소싱매체와</a:t>
            </a:r>
            <a:r>
              <a:rPr lang="ko-KR" altLang="en-US" sz="1000" dirty="0"/>
              <a:t> </a:t>
            </a:r>
            <a:endParaRPr lang="en-US" altLang="ko-KR" sz="1000" dirty="0"/>
          </a:p>
          <a:p>
            <a:r>
              <a:rPr lang="ko-KR" altLang="en-US" sz="1000" dirty="0"/>
              <a:t>사전 미팅을 진행한 </a:t>
            </a:r>
            <a:r>
              <a:rPr lang="en-US" altLang="ko-KR" sz="1000" dirty="0"/>
              <a:t>MD</a:t>
            </a:r>
            <a:r>
              <a:rPr lang="ko-KR" altLang="en-US" sz="1000" dirty="0" err="1"/>
              <a:t>팀명</a:t>
            </a:r>
            <a:r>
              <a:rPr lang="en-US" altLang="ko-KR" sz="1000" dirty="0"/>
              <a:t>, </a:t>
            </a:r>
            <a:r>
              <a:rPr lang="ko-KR" altLang="en-US" sz="1000" dirty="0"/>
              <a:t>담당</a:t>
            </a:r>
            <a:r>
              <a:rPr lang="en-US" altLang="ko-KR" sz="1000" dirty="0"/>
              <a:t>MD</a:t>
            </a:r>
            <a:r>
              <a:rPr lang="ko-KR" altLang="en-US" sz="1000" dirty="0"/>
              <a:t>명을 선택해주시길</a:t>
            </a:r>
            <a:endParaRPr lang="en-US" altLang="ko-KR" sz="1000" dirty="0"/>
          </a:p>
          <a:p>
            <a:r>
              <a:rPr lang="ko-KR" altLang="en-US" sz="1000" dirty="0"/>
              <a:t>바랍니다</a:t>
            </a:r>
            <a:r>
              <a:rPr lang="en-US" altLang="ko-KR" sz="1000" dirty="0"/>
              <a:t>. </a:t>
            </a:r>
          </a:p>
          <a:p>
            <a:r>
              <a:rPr lang="en-US" altLang="ko-KR" sz="800" b="1" dirty="0">
                <a:latin typeface="+mn-ea"/>
              </a:rPr>
              <a:t>※ </a:t>
            </a:r>
            <a:r>
              <a:rPr lang="ko-KR" altLang="en-US" sz="800" b="1" dirty="0">
                <a:latin typeface="+mn-ea"/>
              </a:rPr>
              <a:t>잘못 선택 될 경우 등록한 </a:t>
            </a:r>
            <a:r>
              <a:rPr lang="ko-KR" altLang="en-US" sz="800" b="1" dirty="0" err="1">
                <a:latin typeface="+mn-ea"/>
              </a:rPr>
              <a:t>협력사</a:t>
            </a:r>
            <a:r>
              <a:rPr lang="ko-KR" altLang="en-US" sz="800" b="1" dirty="0">
                <a:latin typeface="+mn-ea"/>
              </a:rPr>
              <a:t> 정보가 반려 처리 되오니 </a:t>
            </a:r>
            <a:endParaRPr lang="en-US" altLang="ko-KR" sz="800" b="1" dirty="0">
              <a:latin typeface="+mn-ea"/>
            </a:endParaRPr>
          </a:p>
          <a:p>
            <a:r>
              <a:rPr lang="ko-KR" altLang="en-US" sz="800" b="1" dirty="0">
                <a:latin typeface="+mn-ea"/>
              </a:rPr>
              <a:t>   선택 하신 정보가 맞는지 재 확인 해주시길 바랍니다</a:t>
            </a:r>
            <a:r>
              <a:rPr lang="en-US" altLang="ko-KR" sz="800" b="1" dirty="0">
                <a:latin typeface="+mn-ea"/>
              </a:rPr>
              <a:t>. 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5543062" y="3243635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54078" y="3243635"/>
            <a:ext cx="330411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>
                <a:latin typeface="+mn-ea"/>
              </a:rPr>
              <a:t>입점 신청 시 입력하신 사업자번호로 </a:t>
            </a:r>
            <a:r>
              <a:rPr lang="ko-KR" altLang="en-US" sz="1000" dirty="0" err="1">
                <a:latin typeface="+mn-ea"/>
              </a:rPr>
              <a:t>나이스디앤비의</a:t>
            </a:r>
            <a:endParaRPr lang="en-US" altLang="ko-KR" sz="1000" dirty="0">
              <a:latin typeface="+mn-ea"/>
            </a:endParaRPr>
          </a:p>
          <a:p>
            <a:r>
              <a:rPr lang="ko-KR" altLang="en-US" sz="1000" dirty="0">
                <a:latin typeface="+mn-ea"/>
              </a:rPr>
              <a:t>기업정보를 조회 하실 수 있습니다</a:t>
            </a:r>
            <a:r>
              <a:rPr lang="en-US" altLang="ko-KR" sz="1000" dirty="0">
                <a:latin typeface="+mn-ea"/>
              </a:rPr>
              <a:t>.</a:t>
            </a:r>
          </a:p>
          <a:p>
            <a:r>
              <a:rPr lang="ko-KR" altLang="en-US" sz="1000" dirty="0">
                <a:latin typeface="+mn-ea"/>
              </a:rPr>
              <a:t>기업정보조회 클릭 시 </a:t>
            </a:r>
            <a:r>
              <a:rPr lang="ko-KR" altLang="en-US" sz="1000" dirty="0" err="1">
                <a:latin typeface="+mn-ea"/>
              </a:rPr>
              <a:t>나이스디앤비</a:t>
            </a:r>
            <a:r>
              <a:rPr lang="ko-KR" altLang="en-US" sz="1000" dirty="0">
                <a:latin typeface="+mn-ea"/>
              </a:rPr>
              <a:t> 신용평가서에</a:t>
            </a:r>
            <a:endParaRPr lang="en-US" altLang="ko-KR" sz="1000" dirty="0">
              <a:latin typeface="+mn-ea"/>
            </a:endParaRPr>
          </a:p>
          <a:p>
            <a:r>
              <a:rPr lang="ko-KR" altLang="en-US" sz="1000" dirty="0">
                <a:latin typeface="+mn-ea"/>
              </a:rPr>
              <a:t>저장되어 있는 기업정보가 연동되어 자동 입력 됩니다</a:t>
            </a:r>
            <a:r>
              <a:rPr lang="en-US" altLang="ko-KR" sz="1000" dirty="0">
                <a:latin typeface="+mn-ea"/>
              </a:rPr>
              <a:t>.</a:t>
            </a:r>
          </a:p>
          <a:p>
            <a:endParaRPr lang="en-US" altLang="ko-KR" sz="1000" dirty="0">
              <a:latin typeface="+mn-ea"/>
            </a:endParaRPr>
          </a:p>
          <a:p>
            <a:r>
              <a:rPr lang="en-US" altLang="ko-KR" sz="800" dirty="0">
                <a:latin typeface="+mn-ea"/>
              </a:rPr>
              <a:t>(</a:t>
            </a:r>
            <a:r>
              <a:rPr lang="ko-KR" altLang="en-US" sz="800" dirty="0">
                <a:latin typeface="+mn-ea"/>
              </a:rPr>
              <a:t>연동되는 정보 </a:t>
            </a:r>
            <a:r>
              <a:rPr lang="en-US" altLang="ko-KR" sz="800" dirty="0">
                <a:latin typeface="+mn-ea"/>
              </a:rPr>
              <a:t>: </a:t>
            </a:r>
            <a:r>
              <a:rPr lang="ko-KR" altLang="en-US" sz="800" dirty="0">
                <a:latin typeface="+mn-ea"/>
              </a:rPr>
              <a:t>회사명</a:t>
            </a:r>
            <a:r>
              <a:rPr lang="en-US" altLang="ko-KR" sz="800" dirty="0">
                <a:latin typeface="+mn-ea"/>
              </a:rPr>
              <a:t>/</a:t>
            </a:r>
            <a:r>
              <a:rPr lang="ko-KR" altLang="en-US" sz="800" dirty="0">
                <a:latin typeface="+mn-ea"/>
              </a:rPr>
              <a:t>대표자명</a:t>
            </a:r>
            <a:r>
              <a:rPr lang="en-US" altLang="ko-KR" sz="800" dirty="0">
                <a:latin typeface="+mn-ea"/>
              </a:rPr>
              <a:t>/ </a:t>
            </a:r>
            <a:r>
              <a:rPr lang="ko-KR" altLang="en-US" sz="800" dirty="0">
                <a:latin typeface="+mn-ea"/>
              </a:rPr>
              <a:t>법인등록번호</a:t>
            </a:r>
            <a:r>
              <a:rPr lang="en-US" altLang="ko-KR" sz="800" dirty="0">
                <a:latin typeface="+mn-ea"/>
              </a:rPr>
              <a:t>/</a:t>
            </a:r>
            <a:r>
              <a:rPr lang="ko-KR" altLang="en-US" sz="800" dirty="0">
                <a:latin typeface="+mn-ea"/>
              </a:rPr>
              <a:t>전화번호</a:t>
            </a:r>
            <a:r>
              <a:rPr lang="en-US" altLang="ko-KR" sz="800" dirty="0">
                <a:latin typeface="+mn-ea"/>
              </a:rPr>
              <a:t>/ </a:t>
            </a:r>
            <a:r>
              <a:rPr lang="ko-KR" altLang="en-US" sz="800" dirty="0">
                <a:latin typeface="+mn-ea"/>
              </a:rPr>
              <a:t>업태</a:t>
            </a:r>
            <a:r>
              <a:rPr lang="en-US" altLang="ko-KR" sz="800" dirty="0">
                <a:latin typeface="+mn-ea"/>
              </a:rPr>
              <a:t>/ </a:t>
            </a:r>
          </a:p>
          <a:p>
            <a:r>
              <a:rPr lang="ko-KR" altLang="en-US" sz="800" dirty="0">
                <a:latin typeface="+mn-ea"/>
              </a:rPr>
              <a:t>신용평가 항목</a:t>
            </a:r>
            <a:r>
              <a:rPr lang="en-US" altLang="ko-KR" sz="800" dirty="0">
                <a:latin typeface="+mn-ea"/>
              </a:rPr>
              <a:t>)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5020345" y="1808039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1648736" y="2231988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1669094" y="4377322"/>
            <a:ext cx="211016" cy="239984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3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5543062" y="4569515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3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54078" y="4569515"/>
            <a:ext cx="34131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err="1"/>
              <a:t>나이스</a:t>
            </a:r>
            <a:r>
              <a:rPr lang="ko-KR" altLang="en-US" sz="1000" dirty="0"/>
              <a:t> </a:t>
            </a:r>
            <a:r>
              <a:rPr lang="ko-KR" altLang="en-US" sz="1000" dirty="0" err="1"/>
              <a:t>디앤비</a:t>
            </a:r>
            <a:r>
              <a:rPr lang="ko-KR" altLang="en-US" sz="1000" dirty="0"/>
              <a:t> 신용평가사에 신용평가 정보를 불러오지</a:t>
            </a:r>
            <a:endParaRPr lang="en-US" altLang="ko-KR" sz="1000" dirty="0"/>
          </a:p>
          <a:p>
            <a:r>
              <a:rPr lang="ko-KR" altLang="en-US" sz="1000" dirty="0"/>
              <a:t>못하는 경우 귀사가 발급받은 신용평가서의 정보를 입력</a:t>
            </a:r>
            <a:endParaRPr lang="en-US" altLang="ko-KR" sz="1000" dirty="0"/>
          </a:p>
          <a:p>
            <a:r>
              <a:rPr lang="ko-KR" altLang="en-US" sz="1000" dirty="0"/>
              <a:t>해주시고 신용평가서를 첨부하여 주시길 바랍니다</a:t>
            </a:r>
            <a:r>
              <a:rPr lang="en-US" altLang="ko-KR" sz="1000" dirty="0"/>
              <a:t>. </a:t>
            </a:r>
          </a:p>
          <a:p>
            <a:r>
              <a:rPr lang="en-US" altLang="ko-KR" sz="1000" dirty="0"/>
              <a:t> (</a:t>
            </a:r>
            <a:r>
              <a:rPr lang="ko-KR" altLang="en-US" sz="1000" dirty="0" err="1"/>
              <a:t>나이스디앤비</a:t>
            </a:r>
            <a:r>
              <a:rPr lang="ko-KR" altLang="en-US" sz="1000" dirty="0"/>
              <a:t> 外 신용평가 기관인 경우 </a:t>
            </a:r>
            <a:r>
              <a:rPr lang="ko-KR" altLang="en-US" sz="1000" dirty="0" err="1"/>
              <a:t>신용평가서</a:t>
            </a:r>
            <a:r>
              <a:rPr lang="ko-KR" altLang="en-US" sz="1000" dirty="0"/>
              <a:t> 필수</a:t>
            </a:r>
            <a:r>
              <a:rPr lang="en-US" altLang="ko-KR" sz="1000" dirty="0"/>
              <a:t>)</a:t>
            </a:r>
          </a:p>
          <a:p>
            <a:endParaRPr lang="en-US" altLang="ko-KR" sz="800" b="1" dirty="0">
              <a:solidFill>
                <a:srgbClr val="FF0000"/>
              </a:solidFill>
            </a:endParaRPr>
          </a:p>
          <a:p>
            <a:r>
              <a:rPr lang="en-US" altLang="ko-KR" sz="800" b="1" dirty="0">
                <a:solidFill>
                  <a:srgbClr val="FF0000"/>
                </a:solidFill>
              </a:rPr>
              <a:t>※ </a:t>
            </a:r>
            <a:r>
              <a:rPr lang="ko-KR" altLang="en-US" sz="800" b="1" dirty="0">
                <a:solidFill>
                  <a:srgbClr val="FF0000"/>
                </a:solidFill>
              </a:rPr>
              <a:t>당사 입점 신용평가 기준 </a:t>
            </a:r>
            <a:r>
              <a:rPr lang="en-US" altLang="ko-KR" sz="800" b="1" dirty="0">
                <a:solidFill>
                  <a:srgbClr val="FF0000"/>
                </a:solidFill>
              </a:rPr>
              <a:t>CCC+</a:t>
            </a:r>
            <a:r>
              <a:rPr lang="ko-KR" altLang="en-US" sz="800" b="1" dirty="0">
                <a:solidFill>
                  <a:srgbClr val="FF0000"/>
                </a:solidFill>
              </a:rPr>
              <a:t>이상 </a:t>
            </a:r>
            <a:endParaRPr lang="en-US" altLang="ko-KR" sz="800" b="1" dirty="0">
              <a:solidFill>
                <a:srgbClr val="FF0000"/>
              </a:solidFill>
            </a:endParaRPr>
          </a:p>
          <a:p>
            <a:r>
              <a:rPr lang="en-US" altLang="ko-KR" sz="800" b="1" dirty="0">
                <a:solidFill>
                  <a:srgbClr val="FF0000"/>
                </a:solidFill>
              </a:rPr>
              <a:t>※ </a:t>
            </a:r>
            <a:r>
              <a:rPr lang="ko-KR" altLang="en-US" sz="800" b="1" dirty="0" err="1">
                <a:solidFill>
                  <a:srgbClr val="FF0000"/>
                </a:solidFill>
              </a:rPr>
              <a:t>입점매체</a:t>
            </a:r>
            <a:r>
              <a:rPr lang="ko-KR" altLang="en-US" sz="800" b="1" dirty="0">
                <a:solidFill>
                  <a:srgbClr val="FF0000"/>
                </a:solidFill>
              </a:rPr>
              <a:t> 방송 </a:t>
            </a:r>
            <a:r>
              <a:rPr lang="ko-KR" altLang="en-US" sz="800" b="1" dirty="0" err="1">
                <a:solidFill>
                  <a:srgbClr val="FF0000"/>
                </a:solidFill>
              </a:rPr>
              <a:t>협력사는</a:t>
            </a:r>
            <a:r>
              <a:rPr lang="ko-KR" altLang="en-US" sz="800" b="1" dirty="0">
                <a:solidFill>
                  <a:srgbClr val="FF0000"/>
                </a:solidFill>
              </a:rPr>
              <a:t> 기업 신용평가 정보 입력은 필수 입니다</a:t>
            </a:r>
            <a:r>
              <a:rPr lang="en-US" altLang="ko-KR" sz="800" b="1" dirty="0">
                <a:solidFill>
                  <a:srgbClr val="FF0000"/>
                </a:solidFill>
              </a:rPr>
              <a:t>. 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5552574" y="5853506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4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63592" y="5853506"/>
            <a:ext cx="30508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등록하시고자 하는 협력사의 사용 계좌 번호를 등록</a:t>
            </a:r>
            <a:endParaRPr lang="en-US" altLang="ko-KR" sz="1000" dirty="0"/>
          </a:p>
          <a:p>
            <a:r>
              <a:rPr lang="ko-KR" altLang="en-US" sz="1000" dirty="0"/>
              <a:t>해주시길 바랍니다</a:t>
            </a:r>
            <a:r>
              <a:rPr lang="en-US" altLang="ko-KR" sz="1000" dirty="0"/>
              <a:t>. </a:t>
            </a:r>
          </a:p>
          <a:p>
            <a:endParaRPr lang="en-US" altLang="ko-KR" sz="1000" dirty="0"/>
          </a:p>
          <a:p>
            <a:r>
              <a:rPr lang="en-US" altLang="ko-KR" sz="800" b="1" dirty="0"/>
              <a:t>※ </a:t>
            </a:r>
            <a:r>
              <a:rPr lang="ko-KR" altLang="en-US" sz="800" b="1" dirty="0"/>
              <a:t>정산에 필요한 정보이니 정확하게 입력 바랍니다</a:t>
            </a:r>
            <a:r>
              <a:rPr lang="en-US" altLang="ko-KR" sz="800" b="1" dirty="0"/>
              <a:t>. </a:t>
            </a:r>
          </a:p>
          <a:p>
            <a:r>
              <a:rPr lang="en-US" altLang="ko-KR" sz="800" b="1" dirty="0">
                <a:solidFill>
                  <a:srgbClr val="FF0000"/>
                </a:solidFill>
              </a:rPr>
              <a:t>* </a:t>
            </a:r>
            <a:r>
              <a:rPr lang="ko-KR" altLang="en-US" sz="800" b="1" dirty="0">
                <a:solidFill>
                  <a:srgbClr val="FF0000"/>
                </a:solidFill>
              </a:rPr>
              <a:t>필수 첨부 파일 </a:t>
            </a:r>
            <a:r>
              <a:rPr lang="en-US" altLang="ko-KR" sz="800" b="1" dirty="0">
                <a:solidFill>
                  <a:srgbClr val="FF0000"/>
                </a:solidFill>
              </a:rPr>
              <a:t>: </a:t>
            </a:r>
            <a:r>
              <a:rPr lang="ko-KR" altLang="en-US" sz="800" b="1" dirty="0">
                <a:solidFill>
                  <a:srgbClr val="FF0000"/>
                </a:solidFill>
              </a:rPr>
              <a:t>통장사본</a:t>
            </a:r>
            <a:r>
              <a:rPr lang="en-US" altLang="ko-KR" sz="800" b="1" dirty="0">
                <a:solidFill>
                  <a:srgbClr val="FF0000"/>
                </a:solidFill>
              </a:rPr>
              <a:t>/ </a:t>
            </a:r>
            <a:r>
              <a:rPr lang="ko-KR" altLang="en-US" sz="800" b="1" dirty="0">
                <a:solidFill>
                  <a:srgbClr val="FF0000"/>
                </a:solidFill>
              </a:rPr>
              <a:t>사업자등록증</a:t>
            </a:r>
            <a:r>
              <a:rPr lang="en-US" altLang="ko-KR" sz="800" b="1" dirty="0">
                <a:solidFill>
                  <a:srgbClr val="FF0000"/>
                </a:solidFill>
              </a:rPr>
              <a:t>/ </a:t>
            </a:r>
            <a:r>
              <a:rPr lang="ko-KR" altLang="en-US" sz="800" b="1" dirty="0">
                <a:solidFill>
                  <a:srgbClr val="FF0000"/>
                </a:solidFill>
              </a:rPr>
              <a:t>인감증명서</a:t>
            </a:r>
            <a:endParaRPr lang="en-US" altLang="ko-KR" sz="800" b="1" dirty="0">
              <a:solidFill>
                <a:srgbClr val="FF0000"/>
              </a:solidFill>
            </a:endParaRPr>
          </a:p>
          <a:p>
            <a:r>
              <a:rPr lang="en-US" altLang="ko-KR" sz="800" b="1" dirty="0">
                <a:solidFill>
                  <a:srgbClr val="FF0000"/>
                </a:solidFill>
              </a:rPr>
              <a:t>* ‘</a:t>
            </a:r>
            <a:r>
              <a:rPr lang="ko-KR" altLang="en-US" sz="800" b="1" dirty="0">
                <a:solidFill>
                  <a:srgbClr val="FF0000"/>
                </a:solidFill>
              </a:rPr>
              <a:t>지점</a:t>
            </a:r>
            <a:r>
              <a:rPr lang="en-US" altLang="ko-KR" sz="800" b="1" dirty="0">
                <a:solidFill>
                  <a:srgbClr val="FF0000"/>
                </a:solidFill>
              </a:rPr>
              <a:t>’</a:t>
            </a:r>
            <a:r>
              <a:rPr lang="ko-KR" altLang="en-US" sz="800" b="1" dirty="0" err="1">
                <a:solidFill>
                  <a:srgbClr val="FF0000"/>
                </a:solidFill>
              </a:rPr>
              <a:t>인경우</a:t>
            </a:r>
            <a:r>
              <a:rPr lang="ko-KR" altLang="en-US" sz="800" b="1" dirty="0">
                <a:solidFill>
                  <a:srgbClr val="FF0000"/>
                </a:solidFill>
              </a:rPr>
              <a:t> 등기부등본  필수 </a:t>
            </a:r>
            <a:r>
              <a:rPr lang="en-US" altLang="ko-KR" sz="800" b="1" dirty="0">
                <a:solidFill>
                  <a:srgbClr val="FF0000"/>
                </a:solidFill>
              </a:rPr>
              <a:t>(</a:t>
            </a:r>
            <a:r>
              <a:rPr lang="ko-KR" altLang="en-US" sz="800" b="1" dirty="0" err="1">
                <a:solidFill>
                  <a:srgbClr val="FF0000"/>
                </a:solidFill>
              </a:rPr>
              <a:t>기타서류</a:t>
            </a:r>
            <a:r>
              <a:rPr lang="en-US" altLang="ko-KR" sz="8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30" name="직사각형 29"/>
          <p:cNvSpPr/>
          <p:nvPr/>
        </p:nvSpPr>
        <p:spPr>
          <a:xfrm>
            <a:off x="1669094" y="5108124"/>
            <a:ext cx="211016" cy="239984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4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52574" y="1689293"/>
            <a:ext cx="3323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〮 </a:t>
            </a:r>
            <a:r>
              <a:rPr lang="ko-KR" altLang="en-US" sz="800" dirty="0" err="1">
                <a:latin typeface="+mn-ea"/>
              </a:rPr>
              <a:t>협력사</a:t>
            </a:r>
            <a:r>
              <a:rPr lang="ko-KR" altLang="en-US" sz="800" dirty="0">
                <a:latin typeface="+mn-ea"/>
              </a:rPr>
              <a:t> 등록은 기업정보</a:t>
            </a:r>
            <a:r>
              <a:rPr lang="en-US" altLang="ko-KR" sz="800" dirty="0">
                <a:latin typeface="+mn-ea"/>
              </a:rPr>
              <a:t>/</a:t>
            </a:r>
            <a:r>
              <a:rPr lang="ko-KR" altLang="en-US" sz="800" dirty="0" err="1">
                <a:latin typeface="+mn-ea"/>
              </a:rPr>
              <a:t>담당자정보</a:t>
            </a:r>
            <a:r>
              <a:rPr lang="en-US" altLang="ko-KR" sz="800" dirty="0">
                <a:latin typeface="+mn-ea"/>
              </a:rPr>
              <a:t>/</a:t>
            </a:r>
            <a:r>
              <a:rPr lang="ko-KR" altLang="en-US" sz="800" dirty="0">
                <a:latin typeface="+mn-ea"/>
              </a:rPr>
              <a:t>동의 항목</a:t>
            </a:r>
            <a:endParaRPr lang="en-US" altLang="ko-KR" sz="800" dirty="0">
              <a:latin typeface="+mn-ea"/>
            </a:endParaRPr>
          </a:p>
          <a:p>
            <a:pPr algn="ctr"/>
            <a:r>
              <a:rPr lang="ko-KR" altLang="en-US" sz="800" dirty="0">
                <a:latin typeface="+mn-ea"/>
              </a:rPr>
              <a:t>  총 </a:t>
            </a:r>
            <a:r>
              <a:rPr lang="en-US" altLang="ko-KR" sz="800" dirty="0">
                <a:latin typeface="+mn-ea"/>
              </a:rPr>
              <a:t>3</a:t>
            </a:r>
            <a:r>
              <a:rPr lang="ko-KR" altLang="en-US" sz="800" dirty="0">
                <a:latin typeface="+mn-ea"/>
              </a:rPr>
              <a:t>가지 정보를 입력 합니다</a:t>
            </a:r>
            <a:r>
              <a:rPr lang="en-US" altLang="ko-KR" sz="800" dirty="0">
                <a:latin typeface="+mn-ea"/>
              </a:rPr>
              <a:t>.</a:t>
            </a:r>
          </a:p>
        </p:txBody>
      </p:sp>
      <p:pic>
        <p:nvPicPr>
          <p:cNvPr id="33" name="그림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584" y="1977774"/>
            <a:ext cx="485843" cy="228632"/>
          </a:xfrm>
          <a:prstGeom prst="rect">
            <a:avLst/>
          </a:prstGeom>
        </p:spPr>
      </p:pic>
      <p:sp>
        <p:nvSpPr>
          <p:cNvPr id="3" name="오각형 2"/>
          <p:cNvSpPr/>
          <p:nvPr/>
        </p:nvSpPr>
        <p:spPr>
          <a:xfrm>
            <a:off x="1253081" y="1591408"/>
            <a:ext cx="1385584" cy="249578"/>
          </a:xfrm>
          <a:prstGeom prst="homePlat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8706" y="92221"/>
            <a:ext cx="9372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입점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제안</a:t>
            </a:r>
            <a:r>
              <a: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</a:t>
            </a:r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협력사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등록 매뉴얼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/>
              <a:t>Stage 4. </a:t>
            </a:r>
            <a:r>
              <a:rPr lang="ko-KR" altLang="en-US" sz="1400" b="1" dirty="0" err="1"/>
              <a:t>협력사등록</a:t>
            </a:r>
            <a:r>
              <a:rPr lang="en-US" altLang="ko-KR" sz="1400" b="1" dirty="0"/>
              <a:t>/</a:t>
            </a:r>
            <a:r>
              <a:rPr lang="ko-KR" altLang="en-US" sz="1400" b="1" dirty="0"/>
              <a:t>조회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50357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8706" y="92221"/>
            <a:ext cx="9372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입점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제안</a:t>
            </a:r>
            <a:r>
              <a: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</a:t>
            </a:r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협력사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등록 매뉴얼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/>
              <a:t>Stage 4. </a:t>
            </a:r>
            <a:r>
              <a:rPr lang="ko-KR" altLang="en-US" sz="1400" b="1" dirty="0" err="1"/>
              <a:t>협력사등록</a:t>
            </a:r>
            <a:r>
              <a:rPr lang="en-US" altLang="ko-KR" sz="1400" b="1" dirty="0"/>
              <a:t>/</a:t>
            </a:r>
            <a:r>
              <a:rPr lang="ko-KR" altLang="en-US" sz="1400" b="1" dirty="0"/>
              <a:t>조회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894" y="738503"/>
            <a:ext cx="4873022" cy="5903929"/>
          </a:xfrm>
          <a:prstGeom prst="rect">
            <a:avLst/>
          </a:prstGeom>
        </p:spPr>
      </p:pic>
      <p:cxnSp>
        <p:nvCxnSpPr>
          <p:cNvPr id="4" name="직선 연결선 3"/>
          <p:cNvCxnSpPr/>
          <p:nvPr/>
        </p:nvCxnSpPr>
        <p:spPr>
          <a:xfrm flipV="1">
            <a:off x="0" y="598716"/>
            <a:ext cx="9144000" cy="8709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5486396" y="967153"/>
            <a:ext cx="336745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05427" y="1019915"/>
            <a:ext cx="374918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latin typeface="+mn-ea"/>
              </a:rPr>
              <a:t>홈</a:t>
            </a:r>
            <a:r>
              <a:rPr lang="en-US" altLang="ko-KR" sz="1300" b="1" dirty="0">
                <a:latin typeface="+mn-ea"/>
              </a:rPr>
              <a:t>&amp;</a:t>
            </a:r>
            <a:r>
              <a:rPr lang="ko-KR" altLang="en-US" sz="1300" b="1" dirty="0">
                <a:latin typeface="+mn-ea"/>
              </a:rPr>
              <a:t>쇼핑 </a:t>
            </a:r>
            <a:r>
              <a:rPr lang="ko-KR" altLang="en-US" sz="1300" b="1" dirty="0" err="1">
                <a:latin typeface="+mn-ea"/>
              </a:rPr>
              <a:t>입점시스템</a:t>
            </a:r>
            <a:r>
              <a:rPr lang="en-US" altLang="ko-KR" sz="1300" b="1" dirty="0">
                <a:latin typeface="+mn-ea"/>
              </a:rPr>
              <a:t>&gt;</a:t>
            </a:r>
            <a:r>
              <a:rPr lang="ko-KR" altLang="en-US" sz="1300" b="1" dirty="0" err="1">
                <a:latin typeface="+mn-ea"/>
              </a:rPr>
              <a:t>협력사</a:t>
            </a:r>
            <a:r>
              <a:rPr lang="ko-KR" altLang="en-US" sz="1300" b="1" dirty="0">
                <a:latin typeface="+mn-ea"/>
              </a:rPr>
              <a:t> 등록</a:t>
            </a:r>
            <a:r>
              <a:rPr lang="en-US" altLang="ko-KR" sz="1300" b="1" dirty="0">
                <a:latin typeface="+mn-ea"/>
              </a:rPr>
              <a:t>/</a:t>
            </a:r>
            <a:r>
              <a:rPr lang="ko-KR" altLang="en-US" sz="1300" b="1" dirty="0">
                <a:latin typeface="+mn-ea"/>
              </a:rPr>
              <a:t>조회 </a:t>
            </a:r>
            <a:r>
              <a:rPr lang="en-US" altLang="ko-KR" sz="1300" b="1" dirty="0">
                <a:latin typeface="+mn-ea"/>
              </a:rPr>
              <a:t>&gt;</a:t>
            </a:r>
          </a:p>
          <a:p>
            <a:pPr algn="ctr">
              <a:lnSpc>
                <a:spcPct val="150000"/>
              </a:lnSpc>
            </a:pPr>
            <a:r>
              <a:rPr lang="ko-KR" altLang="en-US" sz="1300" b="1" dirty="0">
                <a:latin typeface="+mn-ea"/>
              </a:rPr>
              <a:t>담당자 정보 입력</a:t>
            </a:r>
            <a:endParaRPr lang="en-US" altLang="ko-KR" sz="1300" b="1" dirty="0">
              <a:latin typeface="+mn-ea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530362" y="2382715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07270" y="738501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b="1" dirty="0">
                <a:solidFill>
                  <a:schemeClr val="bg2">
                    <a:lumMod val="25000"/>
                  </a:schemeClr>
                </a:solidFill>
              </a:rPr>
              <a:t>■ 화면 설명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5543062" y="3264730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54078" y="3264730"/>
            <a:ext cx="35413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>
                <a:latin typeface="+mn-ea"/>
              </a:rPr>
              <a:t>[</a:t>
            </a:r>
            <a:r>
              <a:rPr lang="ko-KR" altLang="en-US" sz="1000" dirty="0">
                <a:latin typeface="+mn-ea"/>
              </a:rPr>
              <a:t>담당자 정보 추가하기</a:t>
            </a:r>
            <a:r>
              <a:rPr lang="en-US" altLang="ko-KR" sz="1000" dirty="0">
                <a:latin typeface="+mn-ea"/>
              </a:rPr>
              <a:t>]  </a:t>
            </a:r>
            <a:r>
              <a:rPr lang="ko-KR" altLang="en-US" sz="1000" dirty="0">
                <a:latin typeface="+mn-ea"/>
              </a:rPr>
              <a:t>클릭 시</a:t>
            </a:r>
            <a:r>
              <a:rPr lang="en-US" altLang="ko-KR" sz="1000" dirty="0">
                <a:latin typeface="+mn-ea"/>
              </a:rPr>
              <a:t>, </a:t>
            </a:r>
          </a:p>
          <a:p>
            <a:endParaRPr lang="en-US" altLang="ko-KR" sz="1000" dirty="0">
              <a:latin typeface="+mn-ea"/>
            </a:endParaRPr>
          </a:p>
          <a:p>
            <a:r>
              <a:rPr lang="en-US" altLang="ko-KR" sz="1000" dirty="0">
                <a:latin typeface="+mn-ea"/>
              </a:rPr>
              <a:t> “</a:t>
            </a:r>
            <a:r>
              <a:rPr lang="ko-KR" altLang="en-US" sz="1000" dirty="0">
                <a:latin typeface="+mn-ea"/>
              </a:rPr>
              <a:t>영업</a:t>
            </a:r>
            <a:r>
              <a:rPr lang="en-US" altLang="ko-KR" sz="1000" dirty="0">
                <a:latin typeface="+mn-ea"/>
              </a:rPr>
              <a:t>/ </a:t>
            </a:r>
            <a:r>
              <a:rPr lang="ko-KR" altLang="en-US" sz="1000" dirty="0">
                <a:latin typeface="+mn-ea"/>
              </a:rPr>
              <a:t>출고</a:t>
            </a:r>
            <a:r>
              <a:rPr lang="en-US" altLang="ko-KR" sz="1000" dirty="0">
                <a:latin typeface="+mn-ea"/>
              </a:rPr>
              <a:t>/ </a:t>
            </a:r>
            <a:r>
              <a:rPr lang="ko-KR" altLang="en-US" sz="1000" dirty="0">
                <a:latin typeface="+mn-ea"/>
              </a:rPr>
              <a:t>회수</a:t>
            </a:r>
            <a:r>
              <a:rPr lang="en-US" altLang="ko-KR" sz="1000" dirty="0">
                <a:latin typeface="+mn-ea"/>
              </a:rPr>
              <a:t>/ AS</a:t>
            </a:r>
            <a:r>
              <a:rPr lang="ko-KR" altLang="en-US" sz="1000" dirty="0">
                <a:latin typeface="+mn-ea"/>
              </a:rPr>
              <a:t>주소</a:t>
            </a:r>
            <a:r>
              <a:rPr lang="en-US" altLang="ko-KR" sz="1000" dirty="0">
                <a:latin typeface="+mn-ea"/>
              </a:rPr>
              <a:t>”</a:t>
            </a:r>
            <a:r>
              <a:rPr lang="ko-KR" altLang="en-US" sz="1000" dirty="0">
                <a:latin typeface="+mn-ea"/>
              </a:rPr>
              <a:t> 담당자 정보 입력 가능합니다</a:t>
            </a:r>
            <a:r>
              <a:rPr lang="en-US" altLang="ko-KR" sz="1000" dirty="0">
                <a:latin typeface="+mn-ea"/>
              </a:rPr>
              <a:t>.</a:t>
            </a:r>
          </a:p>
          <a:p>
            <a:r>
              <a:rPr lang="en-US" altLang="ko-KR" sz="1000" dirty="0">
                <a:latin typeface="+mn-ea"/>
              </a:rPr>
              <a:t>(</a:t>
            </a:r>
            <a:r>
              <a:rPr lang="ko-KR" altLang="en-US" sz="1000" dirty="0">
                <a:latin typeface="+mn-ea"/>
              </a:rPr>
              <a:t>최대 </a:t>
            </a:r>
            <a:r>
              <a:rPr lang="en-US" altLang="ko-KR" sz="1000" dirty="0">
                <a:latin typeface="+mn-ea"/>
              </a:rPr>
              <a:t>4</a:t>
            </a:r>
            <a:r>
              <a:rPr lang="ko-KR" altLang="en-US" sz="1000" dirty="0">
                <a:latin typeface="+mn-ea"/>
              </a:rPr>
              <a:t>명의 담당자 정보 추가 입력 가능</a:t>
            </a:r>
            <a:r>
              <a:rPr lang="en-US" altLang="ko-KR" sz="1000" dirty="0">
                <a:latin typeface="+mn-ea"/>
              </a:rPr>
              <a:t>)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1089075" y="2338818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2547866" y="5999901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54080" y="2369508"/>
            <a:ext cx="28456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>
                <a:latin typeface="+mn-ea"/>
              </a:rPr>
              <a:t>담당자 정보를 정확히 입력 바랍니다</a:t>
            </a:r>
            <a:r>
              <a:rPr lang="en-US" altLang="ko-KR" sz="1000" dirty="0">
                <a:latin typeface="+mn-ea"/>
              </a:rPr>
              <a:t>.</a:t>
            </a:r>
          </a:p>
          <a:p>
            <a:r>
              <a:rPr lang="en-US" altLang="ko-KR" sz="1000" dirty="0">
                <a:latin typeface="+mn-ea"/>
              </a:rPr>
              <a:t>“</a:t>
            </a:r>
            <a:r>
              <a:rPr lang="ko-KR" altLang="en-US" sz="1000" dirty="0">
                <a:latin typeface="+mn-ea"/>
              </a:rPr>
              <a:t>회계</a:t>
            </a:r>
            <a:r>
              <a:rPr lang="en-US" altLang="ko-KR" sz="1000" dirty="0">
                <a:latin typeface="+mn-ea"/>
              </a:rPr>
              <a:t>/</a:t>
            </a:r>
            <a:r>
              <a:rPr lang="ko-KR" altLang="en-US" sz="1000" dirty="0">
                <a:latin typeface="+mn-ea"/>
              </a:rPr>
              <a:t>정산</a:t>
            </a:r>
            <a:r>
              <a:rPr lang="en-US" altLang="ko-KR" sz="1000" dirty="0">
                <a:latin typeface="+mn-ea"/>
              </a:rPr>
              <a:t>”, “</a:t>
            </a:r>
            <a:r>
              <a:rPr lang="ko-KR" altLang="en-US" sz="1000" dirty="0">
                <a:latin typeface="+mn-ea"/>
              </a:rPr>
              <a:t>상품</a:t>
            </a:r>
            <a:r>
              <a:rPr lang="en-US" altLang="ko-KR" sz="1000" dirty="0">
                <a:latin typeface="+mn-ea"/>
              </a:rPr>
              <a:t>”</a:t>
            </a:r>
            <a:r>
              <a:rPr lang="ko-KR" altLang="en-US" sz="1000" dirty="0">
                <a:latin typeface="+mn-ea"/>
              </a:rPr>
              <a:t> 담당자는 필수 입력입니다</a:t>
            </a:r>
            <a:r>
              <a:rPr lang="en-US" altLang="ko-KR" sz="1000" dirty="0">
                <a:latin typeface="+mn-ea"/>
              </a:rPr>
              <a:t>.</a:t>
            </a:r>
          </a:p>
          <a:p>
            <a:endParaRPr lang="en-US" altLang="ko-KR" sz="1000" dirty="0"/>
          </a:p>
        </p:txBody>
      </p:sp>
      <p:sp>
        <p:nvSpPr>
          <p:cNvPr id="18" name="오각형 17"/>
          <p:cNvSpPr/>
          <p:nvPr/>
        </p:nvSpPr>
        <p:spPr>
          <a:xfrm>
            <a:off x="2554343" y="1746273"/>
            <a:ext cx="1385584" cy="249578"/>
          </a:xfrm>
          <a:prstGeom prst="homePlat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584" y="1977774"/>
            <a:ext cx="485843" cy="228632"/>
          </a:xfrm>
          <a:prstGeom prst="rect">
            <a:avLst/>
          </a:prstGeom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2291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667" y="928640"/>
            <a:ext cx="4678608" cy="3877206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8706" y="92221"/>
            <a:ext cx="9372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입점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제안</a:t>
            </a:r>
            <a:r>
              <a: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</a:t>
            </a:r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협력사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등록 매뉴얼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/>
              <a:t>Stage 4. </a:t>
            </a:r>
            <a:r>
              <a:rPr lang="ko-KR" altLang="en-US" sz="1400" b="1" dirty="0" err="1"/>
              <a:t>협력사등록</a:t>
            </a:r>
            <a:r>
              <a:rPr lang="en-US" altLang="ko-KR" sz="1400" b="1" dirty="0"/>
              <a:t>/</a:t>
            </a:r>
            <a:r>
              <a:rPr lang="ko-KR" altLang="en-US" sz="1400" b="1" dirty="0"/>
              <a:t>조회</a:t>
            </a:r>
          </a:p>
        </p:txBody>
      </p:sp>
      <p:cxnSp>
        <p:nvCxnSpPr>
          <p:cNvPr id="4" name="직선 연결선 3"/>
          <p:cNvCxnSpPr/>
          <p:nvPr/>
        </p:nvCxnSpPr>
        <p:spPr>
          <a:xfrm flipV="1">
            <a:off x="0" y="598716"/>
            <a:ext cx="9144000" cy="8709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5486396" y="967153"/>
            <a:ext cx="336745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05427" y="1019915"/>
            <a:ext cx="374918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latin typeface="+mn-ea"/>
              </a:rPr>
              <a:t>홈</a:t>
            </a:r>
            <a:r>
              <a:rPr lang="en-US" altLang="ko-KR" sz="1300" b="1" dirty="0">
                <a:latin typeface="+mn-ea"/>
              </a:rPr>
              <a:t>&amp;</a:t>
            </a:r>
            <a:r>
              <a:rPr lang="ko-KR" altLang="en-US" sz="1300" b="1" dirty="0">
                <a:latin typeface="+mn-ea"/>
              </a:rPr>
              <a:t>쇼핑 </a:t>
            </a:r>
            <a:r>
              <a:rPr lang="ko-KR" altLang="en-US" sz="1300" b="1" dirty="0" err="1">
                <a:latin typeface="+mn-ea"/>
              </a:rPr>
              <a:t>입점시스템</a:t>
            </a:r>
            <a:r>
              <a:rPr lang="en-US" altLang="ko-KR" sz="1300" b="1" dirty="0">
                <a:latin typeface="+mn-ea"/>
              </a:rPr>
              <a:t>&gt;</a:t>
            </a:r>
            <a:r>
              <a:rPr lang="ko-KR" altLang="en-US" sz="1300" b="1" dirty="0" err="1">
                <a:latin typeface="+mn-ea"/>
              </a:rPr>
              <a:t>협력사</a:t>
            </a:r>
            <a:r>
              <a:rPr lang="ko-KR" altLang="en-US" sz="1300" b="1" dirty="0">
                <a:latin typeface="+mn-ea"/>
              </a:rPr>
              <a:t> 등록</a:t>
            </a:r>
            <a:r>
              <a:rPr lang="en-US" altLang="ko-KR" sz="1300" b="1" dirty="0">
                <a:latin typeface="+mn-ea"/>
              </a:rPr>
              <a:t>/</a:t>
            </a:r>
            <a:r>
              <a:rPr lang="ko-KR" altLang="en-US" sz="1300" b="1" dirty="0">
                <a:latin typeface="+mn-ea"/>
              </a:rPr>
              <a:t>조회 </a:t>
            </a:r>
            <a:r>
              <a:rPr lang="en-US" altLang="ko-KR" sz="1300" b="1" dirty="0">
                <a:latin typeface="+mn-ea"/>
              </a:rPr>
              <a:t>&gt;</a:t>
            </a:r>
          </a:p>
          <a:p>
            <a:pPr algn="ctr">
              <a:lnSpc>
                <a:spcPct val="150000"/>
              </a:lnSpc>
            </a:pPr>
            <a:r>
              <a:rPr lang="ko-KR" altLang="en-US" sz="1300" b="1" dirty="0">
                <a:latin typeface="+mn-ea"/>
              </a:rPr>
              <a:t>동의 항목</a:t>
            </a:r>
            <a:endParaRPr lang="en-US" altLang="ko-KR" sz="1300" b="1" dirty="0">
              <a:latin typeface="+mn-ea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547946" y="1995851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07270" y="738501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b="1" dirty="0">
                <a:solidFill>
                  <a:schemeClr val="bg2">
                    <a:lumMod val="25000"/>
                  </a:schemeClr>
                </a:solidFill>
              </a:rPr>
              <a:t>■ 화면 설명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58964" y="1995853"/>
            <a:ext cx="315983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방송제작 관련 활용 동의서의 내용을 확인하신 후 </a:t>
            </a:r>
            <a:endParaRPr lang="en-US" altLang="ko-KR" sz="1000" dirty="0"/>
          </a:p>
          <a:p>
            <a:r>
              <a:rPr lang="ko-KR" altLang="en-US" sz="1000" dirty="0"/>
              <a:t>동의함에 체크를 해주시길 바랍니다 </a:t>
            </a:r>
            <a:r>
              <a:rPr lang="en-US" altLang="ko-KR" sz="1000" dirty="0"/>
              <a:t>.</a:t>
            </a:r>
          </a:p>
          <a:p>
            <a:endParaRPr lang="en-US" altLang="ko-KR" sz="1000" dirty="0"/>
          </a:p>
          <a:p>
            <a:r>
              <a:rPr lang="ko-KR" altLang="en-US" sz="800" dirty="0"/>
              <a:t>동의하지 않음에 체크하시는 경우 </a:t>
            </a:r>
            <a:r>
              <a:rPr lang="ko-KR" altLang="en-US" sz="800" dirty="0" err="1"/>
              <a:t>협력사</a:t>
            </a:r>
            <a:r>
              <a:rPr lang="ko-KR" altLang="en-US" sz="800" dirty="0"/>
              <a:t> 등록에 제한이 있습니다</a:t>
            </a:r>
            <a:r>
              <a:rPr lang="en-US" altLang="ko-KR" sz="800" dirty="0"/>
              <a:t>. </a:t>
            </a:r>
          </a:p>
          <a:p>
            <a:r>
              <a:rPr lang="ko-KR" altLang="en-US" sz="800" dirty="0" err="1"/>
              <a:t>모바일입점</a:t>
            </a:r>
            <a:r>
              <a:rPr lang="ko-KR" altLang="en-US" sz="800" dirty="0"/>
              <a:t> 협력사인 경우 체크를 하지 않으셔도 됩니다</a:t>
            </a:r>
            <a:r>
              <a:rPr lang="en-US" altLang="ko-KR" sz="800" dirty="0"/>
              <a:t>.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5560646" y="2877866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71664" y="2877866"/>
            <a:ext cx="315983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정보제공활용동의서의 내용을 확인 하신 후 </a:t>
            </a:r>
            <a:endParaRPr lang="en-US" altLang="ko-KR" sz="1000" dirty="0"/>
          </a:p>
          <a:p>
            <a:r>
              <a:rPr lang="ko-KR" altLang="en-US" sz="1000" dirty="0"/>
              <a:t>동의함에 체크를 해주시길 바랍니다</a:t>
            </a:r>
            <a:r>
              <a:rPr lang="en-US" altLang="ko-KR" sz="1000" dirty="0"/>
              <a:t>. </a:t>
            </a:r>
          </a:p>
          <a:p>
            <a:endParaRPr lang="en-US" altLang="ko-KR" sz="1000" dirty="0"/>
          </a:p>
          <a:p>
            <a:r>
              <a:rPr lang="ko-KR" altLang="en-US" sz="800" dirty="0"/>
              <a:t>동의하지 않음에 체크하시는 경우 </a:t>
            </a:r>
            <a:r>
              <a:rPr lang="ko-KR" altLang="en-US" sz="800" dirty="0" err="1"/>
              <a:t>협력사</a:t>
            </a:r>
            <a:r>
              <a:rPr lang="ko-KR" altLang="en-US" sz="800" dirty="0"/>
              <a:t> 등록에 제한이 있습니다</a:t>
            </a:r>
            <a:r>
              <a:rPr lang="en-US" altLang="ko-KR" sz="800" dirty="0"/>
              <a:t>. </a:t>
            </a:r>
          </a:p>
        </p:txBody>
      </p:sp>
      <p:sp>
        <p:nvSpPr>
          <p:cNvPr id="38" name="직사각형 37"/>
          <p:cNvSpPr/>
          <p:nvPr/>
        </p:nvSpPr>
        <p:spPr>
          <a:xfrm>
            <a:off x="5560646" y="3754166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3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71664" y="3754166"/>
            <a:ext cx="31598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등록정보를 확인 하신 후 </a:t>
            </a:r>
            <a:endParaRPr lang="en-US" altLang="ko-KR" sz="1000" dirty="0"/>
          </a:p>
          <a:p>
            <a:r>
              <a:rPr lang="ko-KR" altLang="en-US" sz="1000" dirty="0"/>
              <a:t>동의함에 체크를 해주시길 바랍니다</a:t>
            </a:r>
            <a:r>
              <a:rPr lang="en-US" altLang="ko-KR" sz="1000" dirty="0"/>
              <a:t>. </a:t>
            </a:r>
          </a:p>
          <a:p>
            <a:endParaRPr lang="en-US" altLang="ko-KR" sz="1000" dirty="0"/>
          </a:p>
          <a:p>
            <a:r>
              <a:rPr lang="ko-KR" altLang="en-US" sz="800" dirty="0"/>
              <a:t>동의하지 않음에 체크하시는 경우 </a:t>
            </a:r>
            <a:r>
              <a:rPr lang="ko-KR" altLang="en-US" sz="800" dirty="0" err="1"/>
              <a:t>협력사</a:t>
            </a:r>
            <a:r>
              <a:rPr lang="ko-KR" altLang="en-US" sz="800" dirty="0"/>
              <a:t> 등록에 제한이 있습니다</a:t>
            </a:r>
            <a:r>
              <a:rPr lang="en-US" altLang="ko-KR" sz="800" dirty="0"/>
              <a:t>. </a:t>
            </a:r>
          </a:p>
          <a:p>
            <a:r>
              <a:rPr lang="ko-KR" altLang="en-US" sz="800" dirty="0" err="1"/>
              <a:t>모바일입점</a:t>
            </a:r>
            <a:r>
              <a:rPr lang="ko-KR" altLang="en-US" sz="800" dirty="0"/>
              <a:t> 협력사인 경우 체크를 하지 않으셔도 됩니다</a:t>
            </a:r>
            <a:r>
              <a:rPr lang="en-US" altLang="ko-KR" sz="800" dirty="0"/>
              <a:t>.</a:t>
            </a:r>
          </a:p>
          <a:p>
            <a:endParaRPr lang="en-US" altLang="ko-KR" sz="800" dirty="0"/>
          </a:p>
        </p:txBody>
      </p:sp>
      <p:sp>
        <p:nvSpPr>
          <p:cNvPr id="19" name="직사각형 18"/>
          <p:cNvSpPr/>
          <p:nvPr/>
        </p:nvSpPr>
        <p:spPr>
          <a:xfrm>
            <a:off x="5552574" y="4586037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4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63590" y="4586039"/>
            <a:ext cx="3368230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등록버튼을 누르시면 공인인증서 팝업이 뜨고 </a:t>
            </a:r>
            <a:endParaRPr lang="en-US" altLang="ko-KR" sz="1000" dirty="0"/>
          </a:p>
          <a:p>
            <a:r>
              <a:rPr lang="ko-KR" altLang="en-US" sz="1000" dirty="0"/>
              <a:t>인증서 서명을 하시고 </a:t>
            </a:r>
            <a:r>
              <a:rPr lang="ko-KR" altLang="en-US" sz="1000" dirty="0" err="1"/>
              <a:t>협력사</a:t>
            </a:r>
            <a:r>
              <a:rPr lang="ko-KR" altLang="en-US" sz="1000" dirty="0"/>
              <a:t> 등록을 완료 하시면 됩니다</a:t>
            </a:r>
            <a:r>
              <a:rPr lang="en-US" altLang="ko-KR" sz="1000" dirty="0"/>
              <a:t>.</a:t>
            </a:r>
          </a:p>
          <a:p>
            <a:endParaRPr lang="en-US" altLang="ko-KR" sz="1100" dirty="0"/>
          </a:p>
          <a:p>
            <a:r>
              <a:rPr lang="en-US" altLang="ko-KR" sz="800" b="1" dirty="0">
                <a:solidFill>
                  <a:srgbClr val="FF0000"/>
                </a:solidFill>
              </a:rPr>
              <a:t>※ </a:t>
            </a:r>
            <a:r>
              <a:rPr lang="ko-KR" altLang="en-US" sz="800" b="1" dirty="0">
                <a:solidFill>
                  <a:srgbClr val="FF0000"/>
                </a:solidFill>
              </a:rPr>
              <a:t>인증서 선택 팝업이 뜨지 않는 경우</a:t>
            </a:r>
            <a:r>
              <a:rPr lang="en-US" altLang="ko-KR" sz="800" b="1" dirty="0">
                <a:solidFill>
                  <a:srgbClr val="FF0000"/>
                </a:solidFill>
              </a:rPr>
              <a:t>,</a:t>
            </a:r>
          </a:p>
          <a:p>
            <a:r>
              <a:rPr lang="ko-KR" altLang="en-US" sz="800" b="1" dirty="0">
                <a:solidFill>
                  <a:srgbClr val="FF0000"/>
                </a:solidFill>
              </a:rPr>
              <a:t>     필수프로그램이 설치가 되어있는지 확인해주시길 바랍니다</a:t>
            </a:r>
            <a:r>
              <a:rPr lang="en-US" altLang="ko-KR" sz="800" b="1" dirty="0">
                <a:solidFill>
                  <a:srgbClr val="FF0000"/>
                </a:solidFill>
              </a:rPr>
              <a:t>. </a:t>
            </a:r>
          </a:p>
          <a:p>
            <a:r>
              <a:rPr lang="ko-KR" altLang="en-US" sz="800" b="1" dirty="0">
                <a:solidFill>
                  <a:srgbClr val="FF0000"/>
                </a:solidFill>
              </a:rPr>
              <a:t>     전자서명용 범용 공인인증서만 사용 가능 합니다</a:t>
            </a:r>
            <a:r>
              <a:rPr lang="en-US" altLang="ko-KR" sz="800" b="1" dirty="0">
                <a:solidFill>
                  <a:srgbClr val="FF0000"/>
                </a:solidFill>
              </a:rPr>
              <a:t>.  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1112335" y="1885947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112335" y="2686168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112335" y="3483163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3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007" y="5006203"/>
            <a:ext cx="1729543" cy="1703072"/>
          </a:xfrm>
          <a:prstGeom prst="rect">
            <a:avLst/>
          </a:prstGeom>
        </p:spPr>
      </p:pic>
      <p:sp>
        <p:nvSpPr>
          <p:cNvPr id="31" name="직사각형 30"/>
          <p:cNvSpPr/>
          <p:nvPr/>
        </p:nvSpPr>
        <p:spPr>
          <a:xfrm>
            <a:off x="3193425" y="4321370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4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3404441" y="4547724"/>
            <a:ext cx="844005" cy="258121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오각형 32"/>
          <p:cNvSpPr/>
          <p:nvPr/>
        </p:nvSpPr>
        <p:spPr>
          <a:xfrm>
            <a:off x="3582344" y="1746273"/>
            <a:ext cx="1158084" cy="249578"/>
          </a:xfrm>
          <a:prstGeom prst="homePlat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cxnSp>
        <p:nvCxnSpPr>
          <p:cNvPr id="6" name="직선 화살표 연결선 5"/>
          <p:cNvCxnSpPr>
            <a:stCxn id="32" idx="2"/>
          </p:cNvCxnSpPr>
          <p:nvPr/>
        </p:nvCxnSpPr>
        <p:spPr>
          <a:xfrm>
            <a:off x="3826444" y="4805845"/>
            <a:ext cx="212156" cy="20035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56990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8706" y="92221"/>
            <a:ext cx="9372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입점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제안</a:t>
            </a:r>
            <a:r>
              <a: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</a:t>
            </a:r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협력사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등록 매뉴얼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/>
              <a:t>Stage 4. </a:t>
            </a:r>
            <a:r>
              <a:rPr lang="ko-KR" altLang="en-US" sz="1400" b="1" dirty="0" err="1"/>
              <a:t>협력사등록</a:t>
            </a:r>
            <a:r>
              <a:rPr lang="en-US" altLang="ko-KR" sz="1400" b="1" dirty="0"/>
              <a:t>/</a:t>
            </a:r>
            <a:r>
              <a:rPr lang="ko-KR" altLang="en-US" sz="1400" b="1" dirty="0"/>
              <a:t>조회</a:t>
            </a:r>
          </a:p>
        </p:txBody>
      </p:sp>
      <p:cxnSp>
        <p:nvCxnSpPr>
          <p:cNvPr id="4" name="직선 연결선 3"/>
          <p:cNvCxnSpPr/>
          <p:nvPr/>
        </p:nvCxnSpPr>
        <p:spPr>
          <a:xfrm flipV="1">
            <a:off x="0" y="598716"/>
            <a:ext cx="9144000" cy="8709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5486396" y="967153"/>
            <a:ext cx="336745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05427" y="1019915"/>
            <a:ext cx="374918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latin typeface="+mn-ea"/>
              </a:rPr>
              <a:t>홈</a:t>
            </a:r>
            <a:r>
              <a:rPr lang="en-US" altLang="ko-KR" sz="1300" b="1" dirty="0">
                <a:latin typeface="+mn-ea"/>
              </a:rPr>
              <a:t>&amp;</a:t>
            </a:r>
            <a:r>
              <a:rPr lang="ko-KR" altLang="en-US" sz="1300" b="1" dirty="0">
                <a:latin typeface="+mn-ea"/>
              </a:rPr>
              <a:t>쇼핑 </a:t>
            </a:r>
            <a:r>
              <a:rPr lang="ko-KR" altLang="en-US" sz="1300" b="1" dirty="0" err="1">
                <a:latin typeface="+mn-ea"/>
              </a:rPr>
              <a:t>입점시스템</a:t>
            </a:r>
            <a:r>
              <a:rPr lang="en-US" altLang="ko-KR" sz="1300" b="1" dirty="0">
                <a:latin typeface="+mn-ea"/>
              </a:rPr>
              <a:t>&gt;</a:t>
            </a:r>
            <a:r>
              <a:rPr lang="ko-KR" altLang="en-US" sz="1300" b="1" dirty="0" err="1">
                <a:latin typeface="+mn-ea"/>
              </a:rPr>
              <a:t>협력사</a:t>
            </a:r>
            <a:r>
              <a:rPr lang="ko-KR" altLang="en-US" sz="1300" b="1" dirty="0">
                <a:latin typeface="+mn-ea"/>
              </a:rPr>
              <a:t> 등록</a:t>
            </a:r>
            <a:r>
              <a:rPr lang="en-US" altLang="ko-KR" sz="1300" b="1" dirty="0">
                <a:latin typeface="+mn-ea"/>
              </a:rPr>
              <a:t>/</a:t>
            </a:r>
            <a:r>
              <a:rPr lang="ko-KR" altLang="en-US" sz="1300" b="1" dirty="0">
                <a:latin typeface="+mn-ea"/>
              </a:rPr>
              <a:t>조회 </a:t>
            </a:r>
            <a:r>
              <a:rPr lang="en-US" altLang="ko-KR" sz="1300" b="1" dirty="0">
                <a:latin typeface="+mn-ea"/>
              </a:rPr>
              <a:t>&gt;</a:t>
            </a:r>
          </a:p>
          <a:p>
            <a:pPr algn="ctr">
              <a:lnSpc>
                <a:spcPct val="150000"/>
              </a:lnSpc>
            </a:pPr>
            <a:r>
              <a:rPr lang="ko-KR" altLang="en-US" sz="1300" b="1" dirty="0" err="1">
                <a:latin typeface="+mn-ea"/>
              </a:rPr>
              <a:t>협력사</a:t>
            </a:r>
            <a:r>
              <a:rPr lang="ko-KR" altLang="en-US" sz="1300" b="1" dirty="0">
                <a:latin typeface="+mn-ea"/>
              </a:rPr>
              <a:t> 등록 결과 조회</a:t>
            </a:r>
            <a:endParaRPr lang="en-US" altLang="ko-KR" sz="1300" b="1" dirty="0">
              <a:latin typeface="+mn-ea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556738" y="2156026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07270" y="738501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b="1" dirty="0">
                <a:solidFill>
                  <a:schemeClr val="bg2">
                    <a:lumMod val="25000"/>
                  </a:schemeClr>
                </a:solidFill>
              </a:rPr>
              <a:t>■ 화면 설명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67756" y="2156026"/>
            <a:ext cx="3331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err="1"/>
              <a:t>협력사</a:t>
            </a:r>
            <a:r>
              <a:rPr lang="ko-KR" altLang="en-US" sz="1000" dirty="0"/>
              <a:t> 등록</a:t>
            </a:r>
            <a:r>
              <a:rPr lang="en-US" altLang="ko-KR" sz="1000" dirty="0"/>
              <a:t>/</a:t>
            </a:r>
            <a:r>
              <a:rPr lang="ko-KR" altLang="en-US" sz="1000" dirty="0"/>
              <a:t>조회 탭에서 </a:t>
            </a:r>
            <a:r>
              <a:rPr lang="en-US" altLang="ko-KR" sz="1000" dirty="0"/>
              <a:t>[</a:t>
            </a:r>
            <a:r>
              <a:rPr lang="ko-KR" altLang="en-US" sz="1000" dirty="0" err="1"/>
              <a:t>협력사</a:t>
            </a:r>
            <a:r>
              <a:rPr lang="ko-KR" altLang="en-US" sz="1000" dirty="0"/>
              <a:t> 등록 결과 조회</a:t>
            </a:r>
            <a:r>
              <a:rPr lang="en-US" altLang="ko-KR" sz="1000" dirty="0"/>
              <a:t>]</a:t>
            </a:r>
            <a:r>
              <a:rPr lang="ko-KR" altLang="en-US" sz="1000" dirty="0"/>
              <a:t>를 클릭 바랍니다</a:t>
            </a:r>
            <a:r>
              <a:rPr lang="en-US" altLang="ko-KR" sz="1000" dirty="0"/>
              <a:t>.</a:t>
            </a:r>
            <a:endParaRPr lang="en-US" altLang="ko-KR" sz="800" dirty="0"/>
          </a:p>
        </p:txBody>
      </p:sp>
      <p:sp>
        <p:nvSpPr>
          <p:cNvPr id="28" name="TextBox 27"/>
          <p:cNvSpPr txBox="1"/>
          <p:nvPr/>
        </p:nvSpPr>
        <p:spPr>
          <a:xfrm>
            <a:off x="5767754" y="2733748"/>
            <a:ext cx="343555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회원가입 때 입력하신 사업자등록 번호와 비밀번호를 입력</a:t>
            </a:r>
            <a:endParaRPr lang="en-US" altLang="ko-KR" sz="1000" dirty="0"/>
          </a:p>
          <a:p>
            <a:r>
              <a:rPr lang="ko-KR" altLang="en-US" sz="1000" dirty="0"/>
              <a:t>하신 후 </a:t>
            </a:r>
            <a:r>
              <a:rPr lang="ko-KR" altLang="en-US" sz="1000" dirty="0" err="1"/>
              <a:t>로그인을</a:t>
            </a:r>
            <a:r>
              <a:rPr lang="ko-KR" altLang="en-US" sz="1000" dirty="0"/>
              <a:t> 해주시길 바랍니다</a:t>
            </a:r>
            <a:r>
              <a:rPr lang="en-US" altLang="ko-KR" sz="1000" dirty="0"/>
              <a:t>. </a:t>
            </a:r>
            <a:r>
              <a:rPr lang="ko-KR" altLang="en-US" sz="1000" dirty="0"/>
              <a:t> </a:t>
            </a:r>
            <a:endParaRPr lang="en-US" altLang="ko-KR" sz="1000" dirty="0"/>
          </a:p>
          <a:p>
            <a:endParaRPr lang="en-US" altLang="ko-KR" sz="1000" dirty="0"/>
          </a:p>
          <a:p>
            <a:r>
              <a:rPr lang="en-US" altLang="ko-KR" sz="800" dirty="0"/>
              <a:t>※ </a:t>
            </a:r>
            <a:r>
              <a:rPr lang="ko-KR" altLang="en-US" sz="800" dirty="0"/>
              <a:t>비밀번호를 분실하였을 경우</a:t>
            </a:r>
            <a:r>
              <a:rPr lang="en-US" altLang="ko-KR" sz="800" dirty="0"/>
              <a:t>, </a:t>
            </a:r>
          </a:p>
          <a:p>
            <a:r>
              <a:rPr lang="en-US" altLang="ko-KR" sz="800" dirty="0"/>
              <a:t>     </a:t>
            </a:r>
            <a:r>
              <a:rPr lang="ko-KR" altLang="en-US" sz="800" dirty="0"/>
              <a:t>하단의 비밀번호 찾기 버튼을 클릭하시기 바랍니다</a:t>
            </a:r>
            <a:r>
              <a:rPr lang="en-US" altLang="ko-KR" sz="800" dirty="0"/>
              <a:t>.</a:t>
            </a:r>
          </a:p>
        </p:txBody>
      </p:sp>
      <p:sp>
        <p:nvSpPr>
          <p:cNvPr id="40" name="직사각형 39"/>
          <p:cNvSpPr/>
          <p:nvPr/>
        </p:nvSpPr>
        <p:spPr>
          <a:xfrm>
            <a:off x="5556738" y="2762539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67" y="4280688"/>
            <a:ext cx="4965456" cy="2434287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4063155" y="1209043"/>
            <a:ext cx="631939" cy="197726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1560721" y="5168683"/>
            <a:ext cx="2158426" cy="432019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15</a:t>
            </a:fld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142875" y="750408"/>
            <a:ext cx="4974248" cy="3309519"/>
            <a:chOff x="142875" y="750408"/>
            <a:chExt cx="4974248" cy="3309519"/>
          </a:xfrm>
        </p:grpSpPr>
        <p:pic>
          <p:nvPicPr>
            <p:cNvPr id="22" name="그림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2875" y="750408"/>
              <a:ext cx="4974248" cy="3309519"/>
            </a:xfrm>
            <a:prstGeom prst="rect">
              <a:avLst/>
            </a:prstGeom>
          </p:spPr>
        </p:pic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6099" y="2982347"/>
              <a:ext cx="862152" cy="497453"/>
            </a:xfrm>
            <a:prstGeom prst="rect">
              <a:avLst/>
            </a:prstGeom>
          </p:spPr>
        </p:pic>
        <p:pic>
          <p:nvPicPr>
            <p:cNvPr id="18" name="그림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3121" y="2967387"/>
              <a:ext cx="862152" cy="497453"/>
            </a:xfrm>
            <a:prstGeom prst="rect">
              <a:avLst/>
            </a:prstGeom>
          </p:spPr>
        </p:pic>
      </p:grpSp>
      <p:cxnSp>
        <p:nvCxnSpPr>
          <p:cNvPr id="31" name="직선 화살표 연결선 30"/>
          <p:cNvCxnSpPr>
            <a:stCxn id="23" idx="2"/>
          </p:cNvCxnSpPr>
          <p:nvPr/>
        </p:nvCxnSpPr>
        <p:spPr>
          <a:xfrm flipH="1">
            <a:off x="2613515" y="1406769"/>
            <a:ext cx="1765608" cy="3951042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31897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758964" y="1960683"/>
            <a:ext cx="31790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err="1"/>
              <a:t>협력사는</a:t>
            </a:r>
            <a:r>
              <a:rPr lang="ko-KR" altLang="en-US" sz="1000" dirty="0"/>
              <a:t> </a:t>
            </a:r>
            <a:r>
              <a:rPr lang="ko-KR" altLang="en-US" sz="1000" dirty="0" err="1"/>
              <a:t>협력사</a:t>
            </a:r>
            <a:r>
              <a:rPr lang="ko-KR" altLang="en-US" sz="1000" dirty="0"/>
              <a:t>  등록의 결제진행단계를 확인하실 수</a:t>
            </a:r>
            <a:endParaRPr lang="en-US" altLang="ko-KR" sz="1000" dirty="0"/>
          </a:p>
          <a:p>
            <a:r>
              <a:rPr lang="ko-KR" altLang="en-US" sz="1000" dirty="0">
                <a:latin typeface="+mn-ea"/>
              </a:rPr>
              <a:t>있습니다</a:t>
            </a:r>
            <a:r>
              <a:rPr lang="en-US" altLang="ko-KR" sz="1000" dirty="0">
                <a:latin typeface="+mn-ea"/>
              </a:rPr>
              <a:t>. </a:t>
            </a:r>
          </a:p>
          <a:p>
            <a:endParaRPr lang="en-US" altLang="ko-KR" sz="800" dirty="0">
              <a:latin typeface="+mn-ea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0" r="17308"/>
          <a:stretch/>
        </p:blipFill>
        <p:spPr>
          <a:xfrm>
            <a:off x="116498" y="728663"/>
            <a:ext cx="4974248" cy="5953125"/>
          </a:xfrm>
          <a:prstGeom prst="rect">
            <a:avLst/>
          </a:prstGeom>
        </p:spPr>
      </p:pic>
      <p:cxnSp>
        <p:nvCxnSpPr>
          <p:cNvPr id="4" name="직선 연결선 3"/>
          <p:cNvCxnSpPr/>
          <p:nvPr/>
        </p:nvCxnSpPr>
        <p:spPr>
          <a:xfrm flipV="1">
            <a:off x="0" y="598716"/>
            <a:ext cx="9144000" cy="8709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5486396" y="967153"/>
            <a:ext cx="336745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05427" y="1019915"/>
            <a:ext cx="3749185" cy="653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latin typeface="+mn-ea"/>
              </a:rPr>
              <a:t>홈</a:t>
            </a:r>
            <a:r>
              <a:rPr lang="en-US" altLang="ko-KR" sz="1300" b="1" dirty="0">
                <a:latin typeface="+mn-ea"/>
              </a:rPr>
              <a:t>&amp;</a:t>
            </a:r>
            <a:r>
              <a:rPr lang="ko-KR" altLang="en-US" sz="1300" b="1" dirty="0">
                <a:latin typeface="+mn-ea"/>
              </a:rPr>
              <a:t>쇼핑 </a:t>
            </a:r>
            <a:r>
              <a:rPr lang="ko-KR" altLang="en-US" sz="1300" b="1" dirty="0" err="1">
                <a:latin typeface="+mn-ea"/>
              </a:rPr>
              <a:t>입점시스템</a:t>
            </a:r>
            <a:r>
              <a:rPr lang="en-US" altLang="ko-KR" sz="1300" b="1" dirty="0">
                <a:latin typeface="+mn-ea"/>
              </a:rPr>
              <a:t>&gt;</a:t>
            </a:r>
            <a:r>
              <a:rPr lang="ko-KR" altLang="en-US" sz="1300" b="1" dirty="0" err="1">
                <a:latin typeface="+mn-ea"/>
              </a:rPr>
              <a:t>협력사등록</a:t>
            </a:r>
            <a:r>
              <a:rPr lang="en-US" altLang="ko-KR" sz="1300" b="1" dirty="0">
                <a:latin typeface="+mn-ea"/>
              </a:rPr>
              <a:t>/</a:t>
            </a:r>
            <a:r>
              <a:rPr lang="ko-KR" altLang="en-US" sz="1300" b="1" dirty="0">
                <a:latin typeface="+mn-ea"/>
              </a:rPr>
              <a:t>조회 </a:t>
            </a:r>
            <a:r>
              <a:rPr lang="en-US" altLang="ko-KR" sz="1300" b="1" dirty="0">
                <a:latin typeface="+mn-ea"/>
              </a:rPr>
              <a:t>&gt;</a:t>
            </a:r>
          </a:p>
          <a:p>
            <a:pPr algn="ctr">
              <a:lnSpc>
                <a:spcPct val="150000"/>
              </a:lnSpc>
            </a:pPr>
            <a:r>
              <a:rPr lang="ko-KR" altLang="en-US" sz="1300" b="1" dirty="0" err="1">
                <a:latin typeface="+mn-ea"/>
              </a:rPr>
              <a:t>협력사</a:t>
            </a:r>
            <a:r>
              <a:rPr lang="ko-KR" altLang="en-US" sz="1300" b="1" dirty="0">
                <a:latin typeface="+mn-ea"/>
              </a:rPr>
              <a:t> 등록 결과 조회</a:t>
            </a:r>
            <a:endParaRPr lang="en-US" altLang="ko-KR" sz="1300" b="1" dirty="0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07270" y="738501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b="1" dirty="0">
                <a:solidFill>
                  <a:schemeClr val="bg2">
                    <a:lumMod val="25000"/>
                  </a:schemeClr>
                </a:solidFill>
              </a:rPr>
              <a:t>■ 화면 설명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14322" y="3795958"/>
            <a:ext cx="3236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err="1"/>
              <a:t>협력사는</a:t>
            </a:r>
            <a:r>
              <a:rPr lang="ko-KR" altLang="en-US" sz="1000" dirty="0"/>
              <a:t> </a:t>
            </a:r>
            <a:r>
              <a:rPr lang="ko-KR" altLang="en-US" sz="1000" dirty="0" err="1"/>
              <a:t>협력사</a:t>
            </a:r>
            <a:r>
              <a:rPr lang="ko-KR" altLang="en-US" sz="1000" dirty="0"/>
              <a:t> 등록 시 입력한 정보를 결과 조회 화면</a:t>
            </a:r>
            <a:endParaRPr lang="en-US" altLang="ko-KR" sz="1000" dirty="0"/>
          </a:p>
          <a:p>
            <a:r>
              <a:rPr lang="ko-KR" altLang="en-US" sz="1000" dirty="0"/>
              <a:t>에서 확인 하실 수 있습니다</a:t>
            </a:r>
            <a:r>
              <a:rPr lang="en-US" altLang="ko-KR" sz="1000" dirty="0"/>
              <a:t>. 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1028138" y="1565220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4245756" y="1868936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4673836" y="3124058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3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680714" y="4250124"/>
            <a:ext cx="33954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err="1"/>
              <a:t>협력사</a:t>
            </a:r>
            <a:r>
              <a:rPr lang="ko-KR" altLang="en-US" sz="1000" dirty="0"/>
              <a:t> 등록에 대한 정보를 담당</a:t>
            </a:r>
            <a:r>
              <a:rPr lang="en-US" altLang="ko-KR" sz="1000" dirty="0"/>
              <a:t>MD</a:t>
            </a:r>
            <a:r>
              <a:rPr lang="ko-KR" altLang="en-US" sz="1000" dirty="0"/>
              <a:t>가 수정 요청을 하면 </a:t>
            </a:r>
            <a:endParaRPr lang="en-US" altLang="ko-KR" sz="1000" dirty="0"/>
          </a:p>
          <a:p>
            <a:r>
              <a:rPr lang="en-US" altLang="ko-KR" sz="1000" dirty="0"/>
              <a:t>[</a:t>
            </a:r>
            <a:r>
              <a:rPr lang="ko-KR" altLang="en-US" sz="1000" dirty="0"/>
              <a:t>수정하기</a:t>
            </a:r>
            <a:r>
              <a:rPr lang="en-US" altLang="ko-KR" sz="1000" dirty="0"/>
              <a:t>] </a:t>
            </a:r>
            <a:r>
              <a:rPr lang="ko-KR" altLang="en-US" sz="1000" dirty="0"/>
              <a:t>버튼이 활성화 됩니다</a:t>
            </a:r>
            <a:r>
              <a:rPr lang="en-US" altLang="ko-KR" sz="1000" dirty="0"/>
              <a:t>.</a:t>
            </a:r>
            <a:r>
              <a:rPr lang="ko-KR" altLang="en-US" sz="1000" dirty="0"/>
              <a:t> </a:t>
            </a:r>
            <a:endParaRPr lang="en-US" altLang="ko-KR" sz="1000" dirty="0"/>
          </a:p>
          <a:p>
            <a:r>
              <a:rPr lang="ko-KR" altLang="en-US" sz="1000" dirty="0"/>
              <a:t>수정 요청사항확인란 에서 </a:t>
            </a:r>
            <a:r>
              <a:rPr lang="en-US" altLang="ko-KR" sz="1000" dirty="0"/>
              <a:t>MD</a:t>
            </a:r>
            <a:r>
              <a:rPr lang="ko-KR" altLang="en-US" sz="1000" dirty="0"/>
              <a:t>가 요청한 수정 부분을 확인</a:t>
            </a:r>
            <a:endParaRPr lang="en-US" altLang="ko-KR" sz="1000" dirty="0"/>
          </a:p>
          <a:p>
            <a:r>
              <a:rPr lang="ko-KR" altLang="en-US" sz="1000" dirty="0"/>
              <a:t>하실 수 있습니다</a:t>
            </a:r>
            <a:r>
              <a:rPr lang="en-US" altLang="ko-KR" sz="1000" dirty="0"/>
              <a:t>. </a:t>
            </a:r>
          </a:p>
          <a:p>
            <a:endParaRPr lang="en-US" altLang="ko-KR" sz="1000" dirty="0"/>
          </a:p>
          <a:p>
            <a:endParaRPr lang="en-US" altLang="ko-KR" sz="1000" dirty="0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952060"/>
              </p:ext>
            </p:extLst>
          </p:nvPr>
        </p:nvGraphicFramePr>
        <p:xfrm>
          <a:off x="5868137" y="2353926"/>
          <a:ext cx="21900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7781">
                  <a:extLst>
                    <a:ext uri="{9D8B030D-6E8A-4147-A177-3AD203B41FA5}">
                      <a16:colId xmlns:a16="http://schemas.microsoft.com/office/drawing/2014/main" val="1070497407"/>
                    </a:ext>
                  </a:extLst>
                </a:gridCol>
                <a:gridCol w="1122219">
                  <a:extLst>
                    <a:ext uri="{9D8B030D-6E8A-4147-A177-3AD203B41FA5}">
                      <a16:colId xmlns:a16="http://schemas.microsoft.com/office/drawing/2014/main" val="1760138516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>
                          <a:solidFill>
                            <a:schemeClr val="tx1"/>
                          </a:solidFill>
                        </a:rPr>
                        <a:t>결재 진행 단계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>
                          <a:solidFill>
                            <a:schemeClr val="tx1"/>
                          </a:solidFill>
                        </a:rPr>
                        <a:t>진행 상태 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1199240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latinLnBrk="1"/>
                      <a:r>
                        <a:rPr lang="ko-KR" altLang="en-US" sz="900" dirty="0" err="1">
                          <a:solidFill>
                            <a:schemeClr val="tx1"/>
                          </a:solidFill>
                        </a:rPr>
                        <a:t>검토중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dirty="0" err="1">
                          <a:solidFill>
                            <a:schemeClr val="tx1"/>
                          </a:solidFill>
                        </a:rPr>
                        <a:t>협력사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</a:rPr>
                        <a:t> 등록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491334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</a:rPr>
                        <a:t>MD</a:t>
                      </a:r>
                      <a:r>
                        <a:rPr lang="en-US" altLang="ko-KR" sz="9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900" baseline="0" dirty="0">
                          <a:solidFill>
                            <a:schemeClr val="tx1"/>
                          </a:solidFill>
                        </a:rPr>
                        <a:t>승인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5406038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dirty="0" err="1">
                          <a:solidFill>
                            <a:schemeClr val="tx1"/>
                          </a:solidFill>
                        </a:rPr>
                        <a:t>유관부서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</a:rPr>
                        <a:t> 승인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949245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dirty="0">
                          <a:solidFill>
                            <a:schemeClr val="tx1"/>
                          </a:solidFill>
                        </a:rPr>
                        <a:t>최종 승인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dirty="0">
                          <a:solidFill>
                            <a:schemeClr val="tx1"/>
                          </a:solidFill>
                        </a:rPr>
                        <a:t>재무</a:t>
                      </a:r>
                      <a:r>
                        <a:rPr lang="ko-KR" altLang="en-US" sz="900" baseline="0" dirty="0">
                          <a:solidFill>
                            <a:schemeClr val="tx1"/>
                          </a:solidFill>
                        </a:rPr>
                        <a:t> 승인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978086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dirty="0">
                          <a:solidFill>
                            <a:schemeClr val="tx1"/>
                          </a:solidFill>
                        </a:rPr>
                        <a:t>반려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</a:rPr>
                        <a:t>MD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</a:rPr>
                        <a:t>반려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4645389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8706" y="92221"/>
            <a:ext cx="9372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입점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제안</a:t>
            </a:r>
            <a:r>
              <a: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</a:t>
            </a:r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협력사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등록 매뉴얼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/>
              <a:t>Stage 4. </a:t>
            </a:r>
            <a:r>
              <a:rPr lang="ko-KR" altLang="en-US" sz="1400" b="1" dirty="0" err="1"/>
              <a:t>협력사등록</a:t>
            </a:r>
            <a:r>
              <a:rPr lang="en-US" altLang="ko-KR" sz="1400" b="1" dirty="0"/>
              <a:t>/</a:t>
            </a:r>
            <a:r>
              <a:rPr lang="ko-KR" altLang="en-US" sz="1400" b="1" dirty="0"/>
              <a:t>조회</a:t>
            </a: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16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313411" y="3549535"/>
            <a:ext cx="3992016" cy="21613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9" y="717797"/>
            <a:ext cx="5061348" cy="5173126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721" y="2481551"/>
            <a:ext cx="876459" cy="143896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229" y="2450162"/>
            <a:ext cx="876459" cy="143896"/>
          </a:xfrm>
          <a:prstGeom prst="rect">
            <a:avLst/>
          </a:prstGeom>
        </p:spPr>
      </p:pic>
      <p:pic>
        <p:nvPicPr>
          <p:cNvPr id="42" name="그림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720" y="2656541"/>
            <a:ext cx="876459" cy="143896"/>
          </a:xfrm>
          <a:prstGeom prst="rect">
            <a:avLst/>
          </a:prstGeom>
        </p:spPr>
      </p:pic>
      <p:pic>
        <p:nvPicPr>
          <p:cNvPr id="44" name="그림 4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568" y="2894679"/>
            <a:ext cx="876459" cy="143896"/>
          </a:xfrm>
          <a:prstGeom prst="rect">
            <a:avLst/>
          </a:prstGeom>
        </p:spPr>
      </p:pic>
      <p:pic>
        <p:nvPicPr>
          <p:cNvPr id="45" name="그림 4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134" y="2934158"/>
            <a:ext cx="876459" cy="143896"/>
          </a:xfrm>
          <a:prstGeom prst="rect">
            <a:avLst/>
          </a:prstGeom>
        </p:spPr>
      </p:pic>
      <p:pic>
        <p:nvPicPr>
          <p:cNvPr id="46" name="그림 4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133" y="3116401"/>
            <a:ext cx="876459" cy="143896"/>
          </a:xfrm>
          <a:prstGeom prst="rect">
            <a:avLst/>
          </a:prstGeom>
        </p:spPr>
      </p:pic>
      <p:pic>
        <p:nvPicPr>
          <p:cNvPr id="47" name="그림 4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095" y="3139827"/>
            <a:ext cx="876459" cy="143896"/>
          </a:xfrm>
          <a:prstGeom prst="rect">
            <a:avLst/>
          </a:prstGeom>
        </p:spPr>
      </p:pic>
      <p:pic>
        <p:nvPicPr>
          <p:cNvPr id="48" name="그림 4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504" y="3908895"/>
            <a:ext cx="658496" cy="108112"/>
          </a:xfrm>
          <a:prstGeom prst="rect">
            <a:avLst/>
          </a:prstGeom>
        </p:spPr>
      </p:pic>
      <p:pic>
        <p:nvPicPr>
          <p:cNvPr id="49" name="그림 4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133" y="3923605"/>
            <a:ext cx="658496" cy="108112"/>
          </a:xfrm>
          <a:prstGeom prst="rect">
            <a:avLst/>
          </a:prstGeom>
        </p:spPr>
      </p:pic>
      <p:pic>
        <p:nvPicPr>
          <p:cNvPr id="50" name="그림 4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133" y="4142012"/>
            <a:ext cx="658496" cy="108112"/>
          </a:xfrm>
          <a:prstGeom prst="rect">
            <a:avLst/>
          </a:prstGeom>
        </p:spPr>
      </p:pic>
      <p:pic>
        <p:nvPicPr>
          <p:cNvPr id="51" name="그림 5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951" y="4161626"/>
            <a:ext cx="658496" cy="108112"/>
          </a:xfrm>
          <a:prstGeom prst="rect">
            <a:avLst/>
          </a:prstGeom>
        </p:spPr>
      </p:pic>
      <p:pic>
        <p:nvPicPr>
          <p:cNvPr id="52" name="그림 5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133" y="4373132"/>
            <a:ext cx="658496" cy="108112"/>
          </a:xfrm>
          <a:prstGeom prst="rect">
            <a:avLst/>
          </a:prstGeom>
        </p:spPr>
      </p:pic>
      <p:pic>
        <p:nvPicPr>
          <p:cNvPr id="53" name="그림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466" y="4898105"/>
            <a:ext cx="658496" cy="108112"/>
          </a:xfrm>
          <a:prstGeom prst="rect">
            <a:avLst/>
          </a:prstGeom>
        </p:spPr>
      </p:pic>
      <p:pic>
        <p:nvPicPr>
          <p:cNvPr id="54" name="그림 5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466" y="5129225"/>
            <a:ext cx="658496" cy="108112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229" y="4868913"/>
            <a:ext cx="658496" cy="108112"/>
          </a:xfrm>
          <a:prstGeom prst="rect">
            <a:avLst/>
          </a:prstGeom>
        </p:spPr>
      </p:pic>
      <p:pic>
        <p:nvPicPr>
          <p:cNvPr id="56" name="그림 5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229" y="5110059"/>
            <a:ext cx="658496" cy="108112"/>
          </a:xfrm>
          <a:prstGeom prst="rect">
            <a:avLst/>
          </a:prstGeom>
        </p:spPr>
      </p:pic>
      <p:pic>
        <p:nvPicPr>
          <p:cNvPr id="58" name="그림 5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133" y="3386276"/>
            <a:ext cx="658496" cy="108112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4985238" y="1551658"/>
            <a:ext cx="211016" cy="233370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5552092" y="1938944"/>
            <a:ext cx="211016" cy="233370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7704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142"/>
          <a:stretch/>
        </p:blipFill>
        <p:spPr>
          <a:xfrm>
            <a:off x="151668" y="739622"/>
            <a:ext cx="4974249" cy="1889278"/>
          </a:xfrm>
          <a:prstGeom prst="rect">
            <a:avLst/>
          </a:prstGeom>
        </p:spPr>
      </p:pic>
      <p:cxnSp>
        <p:nvCxnSpPr>
          <p:cNvPr id="9" name="꺾인 연결선 8"/>
          <p:cNvCxnSpPr>
            <a:stCxn id="24" idx="2"/>
            <a:endCxn id="6" idx="0"/>
          </p:cNvCxnSpPr>
          <p:nvPr/>
        </p:nvCxnSpPr>
        <p:spPr>
          <a:xfrm rot="5400000">
            <a:off x="3908442" y="397647"/>
            <a:ext cx="283159" cy="1311907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직선 연결선 3"/>
          <p:cNvCxnSpPr/>
          <p:nvPr/>
        </p:nvCxnSpPr>
        <p:spPr>
          <a:xfrm flipV="1">
            <a:off x="0" y="598716"/>
            <a:ext cx="9144000" cy="8709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5486396" y="967153"/>
            <a:ext cx="336745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05427" y="1019913"/>
            <a:ext cx="3749185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latin typeface="+mn-ea"/>
              </a:rPr>
              <a:t>홈</a:t>
            </a:r>
            <a:r>
              <a:rPr lang="en-US" altLang="ko-KR" sz="1300" b="1" dirty="0">
                <a:latin typeface="+mn-ea"/>
              </a:rPr>
              <a:t>&amp;</a:t>
            </a:r>
            <a:r>
              <a:rPr lang="ko-KR" altLang="en-US" sz="1300" b="1" dirty="0">
                <a:latin typeface="+mn-ea"/>
              </a:rPr>
              <a:t>쇼핑 전자계약 시스템</a:t>
            </a:r>
            <a:endParaRPr lang="en-US" altLang="ko-KR" sz="1300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000" b="1" dirty="0">
                <a:latin typeface="+mn-ea"/>
              </a:rPr>
              <a:t>https://ecs.hnsmall.com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5530362" y="1995851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07270" y="738501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b="1" dirty="0">
                <a:solidFill>
                  <a:schemeClr val="bg2">
                    <a:lumMod val="25000"/>
                  </a:schemeClr>
                </a:solidFill>
              </a:rPr>
              <a:t>■ 화면 설명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41378" y="1995851"/>
            <a:ext cx="335220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err="1">
                <a:latin typeface="+mn-ea"/>
              </a:rPr>
              <a:t>협력사</a:t>
            </a:r>
            <a:r>
              <a:rPr lang="ko-KR" altLang="en-US" sz="1000" dirty="0">
                <a:latin typeface="+mn-ea"/>
              </a:rPr>
              <a:t> 등록이 완료가 되면 </a:t>
            </a:r>
            <a:r>
              <a:rPr lang="ko-KR" altLang="en-US" sz="1000" dirty="0" err="1">
                <a:latin typeface="+mn-ea"/>
              </a:rPr>
              <a:t>협력사</a:t>
            </a:r>
            <a:r>
              <a:rPr lang="ko-KR" altLang="en-US" sz="1000" dirty="0">
                <a:latin typeface="+mn-ea"/>
              </a:rPr>
              <a:t> 담당자의 </a:t>
            </a:r>
            <a:r>
              <a:rPr lang="en-US" altLang="ko-KR" sz="1000" dirty="0">
                <a:latin typeface="+mn-ea"/>
              </a:rPr>
              <a:t>E-MAIL</a:t>
            </a:r>
            <a:r>
              <a:rPr lang="ko-KR" altLang="en-US" sz="1000" dirty="0">
                <a:latin typeface="+mn-ea"/>
              </a:rPr>
              <a:t>로 </a:t>
            </a:r>
            <a:endParaRPr lang="en-US" altLang="ko-KR" sz="1000" dirty="0">
              <a:latin typeface="+mn-ea"/>
            </a:endParaRPr>
          </a:p>
          <a:p>
            <a:r>
              <a:rPr lang="ko-KR" altLang="en-US" sz="1000" dirty="0" err="1">
                <a:latin typeface="+mn-ea"/>
              </a:rPr>
              <a:t>협력사</a:t>
            </a:r>
            <a:r>
              <a:rPr lang="ko-KR" altLang="en-US" sz="1000" dirty="0">
                <a:latin typeface="+mn-ea"/>
              </a:rPr>
              <a:t> 등록 완료 와 표준거래계약서 전자계약 체결 </a:t>
            </a:r>
            <a:endParaRPr lang="en-US" altLang="ko-KR" sz="1000" dirty="0">
              <a:latin typeface="+mn-ea"/>
            </a:endParaRPr>
          </a:p>
          <a:p>
            <a:r>
              <a:rPr lang="ko-KR" altLang="en-US" sz="1000" dirty="0">
                <a:latin typeface="+mn-ea"/>
              </a:rPr>
              <a:t>요청을 받게 됩니다</a:t>
            </a:r>
            <a:r>
              <a:rPr lang="en-US" altLang="ko-KR" sz="1000" dirty="0">
                <a:latin typeface="+mn-ea"/>
              </a:rPr>
              <a:t>.</a:t>
            </a:r>
          </a:p>
          <a:p>
            <a:r>
              <a:rPr lang="ko-KR" altLang="en-US" sz="1000" dirty="0" err="1">
                <a:latin typeface="+mn-ea"/>
              </a:rPr>
              <a:t>협력사</a:t>
            </a:r>
            <a:r>
              <a:rPr lang="ko-KR" altLang="en-US" sz="1000" dirty="0">
                <a:latin typeface="+mn-ea"/>
              </a:rPr>
              <a:t> 담당자는 홈</a:t>
            </a:r>
            <a:r>
              <a:rPr lang="en-US" altLang="ko-KR" sz="1000" dirty="0">
                <a:latin typeface="+mn-ea"/>
              </a:rPr>
              <a:t>&amp;</a:t>
            </a:r>
            <a:r>
              <a:rPr lang="ko-KR" altLang="en-US" sz="1000" dirty="0">
                <a:latin typeface="+mn-ea"/>
              </a:rPr>
              <a:t>쇼핑 전자계약 시스템에 로그인 </a:t>
            </a:r>
            <a:endParaRPr lang="en-US" altLang="ko-KR" sz="1000" dirty="0">
              <a:latin typeface="+mn-ea"/>
            </a:endParaRPr>
          </a:p>
          <a:p>
            <a:r>
              <a:rPr lang="ko-KR" altLang="en-US" sz="1000" dirty="0">
                <a:latin typeface="+mn-ea"/>
              </a:rPr>
              <a:t>하시어 표준거래계약서를 서명해주시길 바랍니다</a:t>
            </a:r>
            <a:r>
              <a:rPr lang="en-US" altLang="ko-KR" sz="1000" dirty="0">
                <a:latin typeface="+mn-ea"/>
              </a:rPr>
              <a:t>. </a:t>
            </a:r>
          </a:p>
        </p:txBody>
      </p:sp>
      <p:sp>
        <p:nvSpPr>
          <p:cNvPr id="35" name="직사각형 34"/>
          <p:cNvSpPr/>
          <p:nvPr/>
        </p:nvSpPr>
        <p:spPr>
          <a:xfrm>
            <a:off x="5545994" y="3058563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757010" y="3058563"/>
            <a:ext cx="343876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>
                <a:latin typeface="+mn-ea"/>
              </a:rPr>
              <a:t>일반로그인 시 </a:t>
            </a:r>
            <a:r>
              <a:rPr lang="en-US" altLang="ko-KR" sz="1000" b="1" dirty="0">
                <a:latin typeface="+mn-ea"/>
              </a:rPr>
              <a:t>ID : E</a:t>
            </a:r>
            <a:r>
              <a:rPr lang="ko-KR" altLang="en-US" sz="1000" b="1" dirty="0">
                <a:latin typeface="+mn-ea"/>
              </a:rPr>
              <a:t>업체코드 </a:t>
            </a:r>
            <a:r>
              <a:rPr lang="en-US" altLang="ko-KR" sz="1000" b="1" dirty="0">
                <a:latin typeface="+mn-ea"/>
              </a:rPr>
              <a:t>/  PW : </a:t>
            </a:r>
            <a:r>
              <a:rPr lang="ko-KR" altLang="en-US" sz="1000" b="1" dirty="0">
                <a:latin typeface="+mn-ea"/>
              </a:rPr>
              <a:t>업체코드 </a:t>
            </a:r>
            <a:endParaRPr lang="en-US" altLang="ko-KR" sz="1000" b="1" dirty="0">
              <a:latin typeface="+mn-ea"/>
            </a:endParaRPr>
          </a:p>
          <a:p>
            <a:endParaRPr lang="en-US" altLang="ko-KR" sz="1000" b="1" dirty="0">
              <a:latin typeface="+mn-ea"/>
            </a:endParaRPr>
          </a:p>
          <a:p>
            <a:r>
              <a:rPr lang="en-US" altLang="ko-KR" sz="800" dirty="0">
                <a:latin typeface="+mn-ea"/>
              </a:rPr>
              <a:t>※ ID </a:t>
            </a:r>
            <a:r>
              <a:rPr lang="ko-KR" altLang="en-US" sz="800" dirty="0" err="1">
                <a:latin typeface="+mn-ea"/>
              </a:rPr>
              <a:t>입력시</a:t>
            </a:r>
            <a:r>
              <a:rPr lang="en-US" altLang="ko-KR" sz="800" dirty="0">
                <a:latin typeface="+mn-ea"/>
              </a:rPr>
              <a:t>, “E”</a:t>
            </a:r>
            <a:r>
              <a:rPr lang="ko-KR" altLang="en-US" sz="800" dirty="0">
                <a:latin typeface="+mn-ea"/>
              </a:rPr>
              <a:t> 입력 필수</a:t>
            </a:r>
            <a:endParaRPr lang="en-US" altLang="ko-KR" sz="800" dirty="0">
              <a:latin typeface="+mn-ea"/>
            </a:endParaRPr>
          </a:p>
          <a:p>
            <a:r>
              <a:rPr lang="en-US" altLang="ko-KR" sz="800" dirty="0">
                <a:latin typeface="+mn-ea"/>
              </a:rPr>
              <a:t>(</a:t>
            </a:r>
            <a:r>
              <a:rPr lang="ko-KR" altLang="en-US" sz="800" dirty="0">
                <a:latin typeface="+mn-ea"/>
              </a:rPr>
              <a:t>예시</a:t>
            </a:r>
            <a:r>
              <a:rPr lang="en-US" altLang="ko-KR" sz="800" dirty="0">
                <a:latin typeface="+mn-ea"/>
              </a:rPr>
              <a:t>_ ID : E101010, PW : 101010 </a:t>
            </a:r>
            <a:r>
              <a:rPr lang="ko-KR" altLang="en-US" sz="800" dirty="0">
                <a:latin typeface="+mn-ea"/>
              </a:rPr>
              <a:t>입력</a:t>
            </a:r>
            <a:r>
              <a:rPr lang="en-US" altLang="ko-KR" sz="800" dirty="0">
                <a:latin typeface="+mn-ea"/>
              </a:rPr>
              <a:t>)</a:t>
            </a:r>
          </a:p>
          <a:p>
            <a:endParaRPr lang="en-US" altLang="ko-KR" sz="1000" dirty="0">
              <a:latin typeface="+mn-ea"/>
            </a:endParaRPr>
          </a:p>
          <a:p>
            <a:r>
              <a:rPr lang="ko-KR" altLang="en-US" sz="1000" dirty="0">
                <a:latin typeface="+mn-ea"/>
              </a:rPr>
              <a:t>공인인증서 로그인 시 </a:t>
            </a:r>
            <a:r>
              <a:rPr lang="en-US" altLang="ko-KR" sz="1000" dirty="0">
                <a:latin typeface="+mn-ea"/>
              </a:rPr>
              <a:t>:  </a:t>
            </a:r>
            <a:r>
              <a:rPr lang="ko-KR" altLang="en-US" sz="1000" b="1" dirty="0">
                <a:latin typeface="+mn-ea"/>
              </a:rPr>
              <a:t>업체코드 입력 </a:t>
            </a:r>
            <a:r>
              <a:rPr lang="ko-KR" altLang="en-US" sz="1000" dirty="0">
                <a:latin typeface="+mn-ea"/>
              </a:rPr>
              <a:t>후 전자인증으로 </a:t>
            </a:r>
            <a:endParaRPr lang="en-US" altLang="ko-KR" sz="1000" dirty="0">
              <a:latin typeface="+mn-ea"/>
            </a:endParaRPr>
          </a:p>
          <a:p>
            <a:r>
              <a:rPr lang="ko-KR" altLang="en-US" sz="1000" dirty="0" err="1">
                <a:latin typeface="+mn-ea"/>
              </a:rPr>
              <a:t>로그인이</a:t>
            </a:r>
            <a:r>
              <a:rPr lang="ko-KR" altLang="en-US" sz="1000" dirty="0">
                <a:latin typeface="+mn-ea"/>
              </a:rPr>
              <a:t> 가능합니다</a:t>
            </a:r>
            <a:r>
              <a:rPr lang="en-US" altLang="ko-KR" sz="1000" dirty="0">
                <a:latin typeface="+mn-ea"/>
              </a:rPr>
              <a:t>. (</a:t>
            </a:r>
            <a:r>
              <a:rPr lang="ko-KR" altLang="en-US" sz="1000" dirty="0" err="1">
                <a:latin typeface="+mn-ea"/>
              </a:rPr>
              <a:t>업체코드는</a:t>
            </a:r>
            <a:r>
              <a:rPr lang="ko-KR" altLang="en-US" sz="1000" dirty="0">
                <a:latin typeface="+mn-ea"/>
              </a:rPr>
              <a:t> </a:t>
            </a:r>
            <a:r>
              <a:rPr lang="en-US" altLang="ko-KR" sz="1000" dirty="0">
                <a:latin typeface="+mn-ea"/>
              </a:rPr>
              <a:t>6</a:t>
            </a:r>
            <a:r>
              <a:rPr lang="ko-KR" altLang="en-US" sz="1000" dirty="0">
                <a:latin typeface="+mn-ea"/>
              </a:rPr>
              <a:t>자리 입니다</a:t>
            </a:r>
            <a:r>
              <a:rPr lang="en-US" altLang="ko-KR" sz="1000" dirty="0">
                <a:latin typeface="+mn-ea"/>
              </a:rPr>
              <a:t>.)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138479" y="720751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4236468" y="652743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225" y="1195178"/>
            <a:ext cx="2881680" cy="1346288"/>
          </a:xfrm>
          <a:prstGeom prst="rect">
            <a:avLst/>
          </a:prstGeom>
        </p:spPr>
      </p:pic>
      <p:sp>
        <p:nvSpPr>
          <p:cNvPr id="24" name="직사각형 23"/>
          <p:cNvSpPr/>
          <p:nvPr/>
        </p:nvSpPr>
        <p:spPr>
          <a:xfrm>
            <a:off x="4484568" y="738501"/>
            <a:ext cx="442808" cy="173518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" y="2606787"/>
            <a:ext cx="4987436" cy="1180987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3429000" y="3166992"/>
            <a:ext cx="807468" cy="465993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183049" y="3123771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3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5557719" y="4468257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3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68735" y="4468257"/>
            <a:ext cx="340349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>
                <a:latin typeface="+mn-ea"/>
              </a:rPr>
              <a:t>로그인 후 </a:t>
            </a:r>
            <a:r>
              <a:rPr lang="ko-KR" altLang="en-US" sz="1000" dirty="0" err="1">
                <a:latin typeface="+mn-ea"/>
              </a:rPr>
              <a:t>메인화면에서</a:t>
            </a:r>
            <a:r>
              <a:rPr lang="ko-KR" altLang="en-US" sz="1000" dirty="0">
                <a:latin typeface="+mn-ea"/>
              </a:rPr>
              <a:t> 확인되는 표준거래계약서 미 서</a:t>
            </a:r>
            <a:endParaRPr lang="en-US" altLang="ko-KR" sz="1000" dirty="0">
              <a:latin typeface="+mn-ea"/>
            </a:endParaRPr>
          </a:p>
          <a:p>
            <a:r>
              <a:rPr lang="ko-KR" altLang="en-US" sz="1000" dirty="0">
                <a:latin typeface="+mn-ea"/>
              </a:rPr>
              <a:t>명건을 클릭 하시면 표준거래계약서 진행현황을 확인 하</a:t>
            </a:r>
            <a:endParaRPr lang="en-US" altLang="ko-KR" sz="1000" dirty="0">
              <a:latin typeface="+mn-ea"/>
            </a:endParaRPr>
          </a:p>
          <a:p>
            <a:r>
              <a:rPr lang="ko-KR" altLang="en-US" sz="1000" dirty="0">
                <a:latin typeface="+mn-ea"/>
              </a:rPr>
              <a:t>실 수 있습니다</a:t>
            </a:r>
            <a:r>
              <a:rPr lang="en-US" altLang="ko-KR" sz="1000" dirty="0">
                <a:latin typeface="+mn-ea"/>
              </a:rPr>
              <a:t>.</a:t>
            </a: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63" y="3894461"/>
            <a:ext cx="4991943" cy="929093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74" y="4972861"/>
            <a:ext cx="4991943" cy="1657755"/>
          </a:xfrm>
          <a:prstGeom prst="rect">
            <a:avLst/>
          </a:prstGeom>
        </p:spPr>
      </p:pic>
      <p:sp>
        <p:nvSpPr>
          <p:cNvPr id="43" name="직사각형 42"/>
          <p:cNvSpPr/>
          <p:nvPr/>
        </p:nvSpPr>
        <p:spPr>
          <a:xfrm>
            <a:off x="969911" y="4545006"/>
            <a:ext cx="1166620" cy="18943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5" name="직사각형 44"/>
          <p:cNvSpPr/>
          <p:nvPr/>
        </p:nvSpPr>
        <p:spPr>
          <a:xfrm>
            <a:off x="4185138" y="6435970"/>
            <a:ext cx="296090" cy="22432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6" name="직사각형 45"/>
          <p:cNvSpPr/>
          <p:nvPr/>
        </p:nvSpPr>
        <p:spPr>
          <a:xfrm>
            <a:off x="5560649" y="5183360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4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771665" y="5183360"/>
            <a:ext cx="3397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>
                <a:latin typeface="+mn-ea"/>
              </a:rPr>
              <a:t>표준거래진행현황에서 </a:t>
            </a:r>
            <a:r>
              <a:rPr lang="ko-KR" altLang="en-US" sz="1000" dirty="0" err="1">
                <a:latin typeface="+mn-ea"/>
              </a:rPr>
              <a:t>계약명을</a:t>
            </a:r>
            <a:r>
              <a:rPr lang="ko-KR" altLang="en-US" sz="1000" dirty="0">
                <a:latin typeface="+mn-ea"/>
              </a:rPr>
              <a:t> 클릭하시어 </a:t>
            </a:r>
            <a:r>
              <a:rPr lang="ko-KR" altLang="en-US" sz="1000" dirty="0" err="1">
                <a:latin typeface="+mn-ea"/>
              </a:rPr>
              <a:t>표준거래계</a:t>
            </a:r>
            <a:endParaRPr lang="en-US" altLang="ko-KR" sz="1000" dirty="0">
              <a:latin typeface="+mn-ea"/>
            </a:endParaRPr>
          </a:p>
          <a:p>
            <a:r>
              <a:rPr lang="ko-KR" altLang="en-US" sz="1000" dirty="0" err="1">
                <a:latin typeface="+mn-ea"/>
              </a:rPr>
              <a:t>약서</a:t>
            </a:r>
            <a:r>
              <a:rPr lang="ko-KR" altLang="en-US" sz="1000" dirty="0">
                <a:latin typeface="+mn-ea"/>
              </a:rPr>
              <a:t> 내용을 확인하실 수 있습니다</a:t>
            </a:r>
            <a:r>
              <a:rPr lang="en-US" altLang="ko-KR" sz="1000" dirty="0">
                <a:latin typeface="+mn-ea"/>
              </a:rPr>
              <a:t>. </a:t>
            </a:r>
          </a:p>
        </p:txBody>
      </p:sp>
      <p:sp>
        <p:nvSpPr>
          <p:cNvPr id="48" name="직사각형 47"/>
          <p:cNvSpPr/>
          <p:nvPr/>
        </p:nvSpPr>
        <p:spPr>
          <a:xfrm>
            <a:off x="5560647" y="5807614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5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771663" y="5807614"/>
            <a:ext cx="344196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>
                <a:latin typeface="+mn-ea"/>
              </a:rPr>
              <a:t>계약서를 확인 하신 후 우측 상단에 </a:t>
            </a:r>
            <a:r>
              <a:rPr lang="en-US" altLang="ko-KR" sz="1000" dirty="0">
                <a:latin typeface="+mn-ea"/>
              </a:rPr>
              <a:t>[</a:t>
            </a:r>
            <a:r>
              <a:rPr lang="ko-KR" altLang="en-US" sz="1000" dirty="0">
                <a:latin typeface="+mn-ea"/>
              </a:rPr>
              <a:t>서명</a:t>
            </a:r>
            <a:r>
              <a:rPr lang="en-US" altLang="ko-KR" sz="1000" dirty="0">
                <a:latin typeface="+mn-ea"/>
              </a:rPr>
              <a:t>]</a:t>
            </a:r>
            <a:r>
              <a:rPr lang="ko-KR" altLang="en-US" sz="1000" dirty="0">
                <a:latin typeface="+mn-ea"/>
              </a:rPr>
              <a:t>버튼을 클릭 하</a:t>
            </a:r>
            <a:endParaRPr lang="en-US" altLang="ko-KR" sz="1000" dirty="0">
              <a:latin typeface="+mn-ea"/>
            </a:endParaRPr>
          </a:p>
          <a:p>
            <a:r>
              <a:rPr lang="ko-KR" altLang="en-US" sz="1000" dirty="0">
                <a:latin typeface="+mn-ea"/>
              </a:rPr>
              <a:t>시어 전자서명용 범용 공인인증서로 전자인증 해주시면 </a:t>
            </a:r>
            <a:endParaRPr lang="en-US" altLang="ko-KR" sz="1000" dirty="0">
              <a:latin typeface="+mn-ea"/>
            </a:endParaRPr>
          </a:p>
          <a:p>
            <a:r>
              <a:rPr lang="ko-KR" altLang="en-US" sz="1000" dirty="0">
                <a:latin typeface="+mn-ea"/>
              </a:rPr>
              <a:t>표준거래계약서가 서명 완료 됩니다</a:t>
            </a:r>
            <a:r>
              <a:rPr lang="en-US" altLang="ko-KR" sz="1000" dirty="0">
                <a:latin typeface="+mn-ea"/>
              </a:rPr>
              <a:t>. </a:t>
            </a:r>
          </a:p>
        </p:txBody>
      </p:sp>
      <p:sp>
        <p:nvSpPr>
          <p:cNvPr id="52" name="직사각형 51"/>
          <p:cNvSpPr/>
          <p:nvPr/>
        </p:nvSpPr>
        <p:spPr>
          <a:xfrm>
            <a:off x="697351" y="4529819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4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3944511" y="6395561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5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706" y="92221"/>
            <a:ext cx="9372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입점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제안</a:t>
            </a:r>
            <a:r>
              <a: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</a:t>
            </a:r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협력사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등록 매뉴얼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/>
              <a:t>Stage 5. </a:t>
            </a:r>
            <a:r>
              <a:rPr lang="ko-KR" altLang="en-US" sz="1400" b="1" dirty="0"/>
              <a:t>표준거래계약서 체결</a:t>
            </a:r>
          </a:p>
        </p:txBody>
      </p:sp>
      <p:sp>
        <p:nvSpPr>
          <p:cNvPr id="56" name="슬라이드 번호 개체 틀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95105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 flipV="1">
            <a:off x="0" y="598716"/>
            <a:ext cx="9144000" cy="8709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58024" y="765177"/>
            <a:ext cx="771970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b="1" dirty="0">
                <a:latin typeface="+mn-ea"/>
              </a:rPr>
              <a:t>▶</a:t>
            </a:r>
            <a:r>
              <a:rPr lang="en-US" altLang="ko-KR" sz="1300" b="1" dirty="0">
                <a:latin typeface="+mn-ea"/>
              </a:rPr>
              <a:t> </a:t>
            </a:r>
            <a:r>
              <a:rPr lang="ko-KR" altLang="en-US" sz="1300" b="1" dirty="0">
                <a:latin typeface="+mn-ea"/>
              </a:rPr>
              <a:t>보증보험 가입 기준</a:t>
            </a:r>
            <a:endParaRPr lang="en-US" altLang="ko-KR" sz="1300" b="1" dirty="0">
              <a:latin typeface="+mn-ea"/>
            </a:endParaRPr>
          </a:p>
          <a:p>
            <a:r>
              <a:rPr lang="ko-KR" altLang="en-US" sz="1200" dirty="0">
                <a:latin typeface="+mn-ea"/>
              </a:rPr>
              <a:t>    〮 </a:t>
            </a:r>
            <a:r>
              <a:rPr lang="ko-KR" altLang="en-US" sz="1000" dirty="0">
                <a:latin typeface="+mn-ea"/>
              </a:rPr>
              <a:t>표준거래계약서 체결 완료 후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보증보험에 가입해 주셔야 정상적인 거래가 가능합니다</a:t>
            </a:r>
            <a:r>
              <a:rPr lang="en-US" altLang="ko-KR" sz="1000" dirty="0">
                <a:latin typeface="+mn-ea"/>
              </a:rPr>
              <a:t>.</a:t>
            </a:r>
            <a:endParaRPr lang="en-US" altLang="ko-KR" sz="1000" b="1" dirty="0">
              <a:latin typeface="+mn-ea"/>
            </a:endParaRPr>
          </a:p>
        </p:txBody>
      </p:sp>
      <p:graphicFrame>
        <p:nvGraphicFramePr>
          <p:cNvPr id="28" name="표 27"/>
          <p:cNvGraphicFramePr>
            <a:graphicFrameLocks noGrp="1"/>
          </p:cNvGraphicFramePr>
          <p:nvPr/>
        </p:nvGraphicFramePr>
        <p:xfrm>
          <a:off x="158024" y="1247871"/>
          <a:ext cx="8906847" cy="1215623"/>
        </p:xfrm>
        <a:graphic>
          <a:graphicData uri="http://schemas.openxmlformats.org/drawingml/2006/table">
            <a:tbl>
              <a:tblPr/>
              <a:tblGrid>
                <a:gridCol w="1415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02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2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51281">
                  <a:extLst>
                    <a:ext uri="{9D8B030D-6E8A-4147-A177-3AD203B41FA5}">
                      <a16:colId xmlns:a16="http://schemas.microsoft.com/office/drawing/2014/main" val="40665243"/>
                    </a:ext>
                  </a:extLst>
                </a:gridCol>
              </a:tblGrid>
              <a:tr h="18375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방송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모바일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비고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38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일반 상품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천만원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/  1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백만원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/ 2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8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A/S 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상품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천만원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/  3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천만원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en-US" altLang="ko-KR" sz="9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2</a:t>
                      </a:r>
                      <a:r>
                        <a:rPr lang="ko-KR" altLang="en-US" sz="9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900" dirty="0"/>
                        <a:t> ∙ </a:t>
                      </a:r>
                      <a:r>
                        <a:rPr lang="ko-KR" altLang="en-US" sz="900" dirty="0"/>
                        <a:t>방송 </a:t>
                      </a:r>
                      <a:r>
                        <a:rPr lang="en-US" altLang="ko-KR" sz="900" dirty="0"/>
                        <a:t>: </a:t>
                      </a:r>
                      <a:r>
                        <a:rPr lang="ko-KR" altLang="en-US" sz="900" dirty="0"/>
                        <a:t>생활</a:t>
                      </a:r>
                      <a:r>
                        <a:rPr lang="en-US" altLang="ko-KR" sz="900" dirty="0"/>
                        <a:t>/</a:t>
                      </a:r>
                      <a:r>
                        <a:rPr lang="ko-KR" altLang="en-US" sz="900" dirty="0"/>
                        <a:t>소형가전</a:t>
                      </a:r>
                      <a:r>
                        <a:rPr lang="en-US" altLang="ko-KR" sz="900" dirty="0"/>
                        <a:t>, </a:t>
                      </a:r>
                      <a:r>
                        <a:rPr lang="ko-KR" altLang="en-US" sz="900" dirty="0"/>
                        <a:t>주방가전</a:t>
                      </a:r>
                      <a:r>
                        <a:rPr lang="en-US" altLang="ko-KR" sz="900" dirty="0"/>
                        <a:t>, </a:t>
                      </a:r>
                      <a:r>
                        <a:rPr lang="ko-KR" altLang="en-US" sz="900" dirty="0"/>
                        <a:t>스포츠</a:t>
                      </a:r>
                      <a:r>
                        <a:rPr lang="en-US" altLang="ko-KR" sz="900" dirty="0"/>
                        <a:t>/</a:t>
                      </a:r>
                      <a:r>
                        <a:rPr lang="ko-KR" altLang="en-US" sz="900" dirty="0"/>
                        <a:t>레저</a:t>
                      </a:r>
                      <a:r>
                        <a:rPr lang="en-US" altLang="ko-KR" sz="900" dirty="0"/>
                        <a:t>/</a:t>
                      </a:r>
                      <a:r>
                        <a:rPr lang="ko-KR" altLang="en-US" sz="900" dirty="0"/>
                        <a:t>자동차용품 등</a:t>
                      </a:r>
                    </a:p>
                    <a:p>
                      <a:pPr algn="ctr"/>
                      <a:r>
                        <a:rPr lang="en-US" altLang="ko-KR" sz="900" baseline="0" dirty="0"/>
                        <a:t> </a:t>
                      </a:r>
                      <a:r>
                        <a:rPr lang="en-US" altLang="ko-KR" sz="900" dirty="0"/>
                        <a:t>∙ </a:t>
                      </a:r>
                      <a:r>
                        <a:rPr lang="ko-KR" altLang="en-US" sz="900" dirty="0"/>
                        <a:t>모바일 </a:t>
                      </a:r>
                      <a:r>
                        <a:rPr lang="en-US" altLang="ko-KR" sz="900" dirty="0"/>
                        <a:t>: </a:t>
                      </a:r>
                      <a:r>
                        <a:rPr lang="ko-KR" altLang="en-US" sz="900" dirty="0"/>
                        <a:t>이미용</a:t>
                      </a:r>
                      <a:r>
                        <a:rPr lang="en-US" altLang="ko-KR" sz="900" dirty="0"/>
                        <a:t>, </a:t>
                      </a:r>
                      <a:r>
                        <a:rPr lang="ko-KR" altLang="en-US" sz="900" dirty="0"/>
                        <a:t>식품</a:t>
                      </a:r>
                      <a:r>
                        <a:rPr lang="en-US" altLang="ko-KR" sz="900" dirty="0"/>
                        <a:t>, </a:t>
                      </a:r>
                      <a:r>
                        <a:rPr lang="ko-KR" altLang="en-US" sz="900" dirty="0" err="1"/>
                        <a:t>렌탈</a:t>
                      </a:r>
                      <a:r>
                        <a:rPr lang="en-US" altLang="ko-KR" sz="900" dirty="0"/>
                        <a:t>/</a:t>
                      </a:r>
                      <a:r>
                        <a:rPr lang="ko-KR" altLang="en-US" sz="900" dirty="0"/>
                        <a:t>무형</a:t>
                      </a:r>
                      <a:r>
                        <a:rPr lang="en-US" altLang="ko-KR" sz="900" dirty="0"/>
                        <a:t>, </a:t>
                      </a:r>
                      <a:r>
                        <a:rPr lang="ko-KR" altLang="en-US" sz="900" dirty="0"/>
                        <a:t>여행 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438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식품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천만원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/  1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천만원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/2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26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렌탈</a:t>
                      </a:r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여행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무형서비스</a:t>
                      </a:r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렌탈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억원</a:t>
                      </a:r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/3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여행 </a:t>
                      </a:r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억원</a:t>
                      </a:r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/1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천만원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/2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31" name="표 30"/>
          <p:cNvGraphicFramePr>
            <a:graphicFrameLocks noGrp="1"/>
          </p:cNvGraphicFramePr>
          <p:nvPr/>
        </p:nvGraphicFramePr>
        <p:xfrm>
          <a:off x="175608" y="3438201"/>
          <a:ext cx="5367945" cy="877090"/>
        </p:xfrm>
        <a:graphic>
          <a:graphicData uri="http://schemas.openxmlformats.org/drawingml/2006/table">
            <a:tbl>
              <a:tblPr/>
              <a:tblGrid>
                <a:gridCol w="17270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60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74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74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541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최근 </a:t>
                      </a:r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개월 매출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일반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식품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A/S </a:t>
                      </a: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상품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4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억</a:t>
                      </a:r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~30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억 미만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천만원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1.0</a:t>
                      </a:r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억원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천만원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4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30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억</a:t>
                      </a:r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~50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억 미만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천만원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1.5</a:t>
                      </a:r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억원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9</a:t>
                      </a:r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천만원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54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50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억</a:t>
                      </a:r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~100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억 미만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천만원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2.0</a:t>
                      </a:r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억원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1.2</a:t>
                      </a:r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억원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54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100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억 이상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천만원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2.5</a:t>
                      </a:r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억원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1.5</a:t>
                      </a:r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억원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49232" y="2931258"/>
            <a:ext cx="771970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latin typeface="+mn-ea"/>
              </a:rPr>
              <a:t>▶</a:t>
            </a:r>
            <a:r>
              <a:rPr lang="en-US" altLang="ko-KR" sz="1300" b="1" dirty="0">
                <a:latin typeface="+mn-ea"/>
              </a:rPr>
              <a:t> </a:t>
            </a:r>
            <a:r>
              <a:rPr lang="ko-KR" altLang="en-US" sz="1300" b="1" dirty="0">
                <a:latin typeface="+mn-ea"/>
              </a:rPr>
              <a:t>보증보험 증액 기준</a:t>
            </a:r>
            <a:endParaRPr lang="en-US" altLang="ko-KR" sz="1300" b="1" dirty="0">
              <a:latin typeface="+mn-ea"/>
            </a:endParaRPr>
          </a:p>
          <a:p>
            <a:r>
              <a:rPr lang="ko-KR" altLang="en-US" sz="1200" dirty="0"/>
              <a:t>      </a:t>
            </a:r>
            <a:r>
              <a:rPr lang="ko-KR" altLang="en-US" sz="1200" dirty="0">
                <a:latin typeface="+mn-ea"/>
              </a:rPr>
              <a:t>〮 </a:t>
            </a:r>
            <a:r>
              <a:rPr lang="ko-KR" altLang="en-US" sz="1000" dirty="0"/>
              <a:t>당사와의 거래실적에 따라 보증보험 가입금액이 증액될 수 있습니다</a:t>
            </a:r>
            <a:r>
              <a:rPr lang="en-US" altLang="ko-KR" sz="1000" dirty="0"/>
              <a:t>.</a:t>
            </a:r>
            <a:endParaRPr lang="en-US" altLang="ko-KR" sz="1000" b="1" dirty="0"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2877" y="2478484"/>
            <a:ext cx="6391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800" b="1" dirty="0">
                <a:latin typeface="+mn-ea"/>
              </a:rPr>
              <a:t>※ </a:t>
            </a:r>
            <a:r>
              <a:rPr lang="ko-KR" altLang="en-US" sz="800" b="1" dirty="0">
                <a:latin typeface="+mn-ea"/>
              </a:rPr>
              <a:t>가입대상 협력사의 </a:t>
            </a:r>
            <a:r>
              <a:rPr lang="ko-KR" altLang="en-US" sz="800" b="1" dirty="0" err="1">
                <a:latin typeface="+mn-ea"/>
              </a:rPr>
              <a:t>미가입</a:t>
            </a:r>
            <a:r>
              <a:rPr lang="ko-KR" altLang="en-US" sz="800" b="1" dirty="0">
                <a:latin typeface="+mn-ea"/>
              </a:rPr>
              <a:t> 또는 보험 금액</a:t>
            </a:r>
            <a:r>
              <a:rPr lang="en-US" altLang="ko-KR" sz="800" b="1" dirty="0">
                <a:latin typeface="+mn-ea"/>
              </a:rPr>
              <a:t>/</a:t>
            </a:r>
            <a:r>
              <a:rPr lang="ko-KR" altLang="en-US" sz="800" b="1" dirty="0">
                <a:latin typeface="+mn-ea"/>
              </a:rPr>
              <a:t>기간이 기준과 상이할 경우 입점 계약이 보류될 수 있습니다</a:t>
            </a:r>
            <a:r>
              <a:rPr lang="en-US" altLang="ko-KR" sz="800" b="1" dirty="0"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800" b="1" dirty="0"/>
              <a:t>※ </a:t>
            </a:r>
            <a:r>
              <a:rPr lang="ko-KR" altLang="en-US" sz="800" b="1" dirty="0"/>
              <a:t>복합 거래</a:t>
            </a:r>
            <a:r>
              <a:rPr lang="en-US" altLang="ko-KR" sz="800" b="1" dirty="0"/>
              <a:t>(</a:t>
            </a:r>
            <a:r>
              <a:rPr lang="ko-KR" altLang="en-US" sz="800" b="1" dirty="0"/>
              <a:t>방송</a:t>
            </a:r>
            <a:r>
              <a:rPr lang="en-US" altLang="ko-KR" sz="800" b="1" dirty="0"/>
              <a:t>/</a:t>
            </a:r>
            <a:r>
              <a:rPr lang="ko-KR" altLang="en-US" sz="800" b="1" dirty="0"/>
              <a:t>모바일</a:t>
            </a:r>
            <a:r>
              <a:rPr lang="en-US" altLang="ko-KR" sz="800" b="1" dirty="0"/>
              <a:t>, </a:t>
            </a:r>
            <a:r>
              <a:rPr lang="ko-KR" altLang="en-US" sz="800" b="1" dirty="0"/>
              <a:t>일반</a:t>
            </a:r>
            <a:r>
              <a:rPr lang="en-US" altLang="ko-KR" sz="800" b="1" dirty="0"/>
              <a:t>/ A/S </a:t>
            </a:r>
            <a:r>
              <a:rPr lang="ko-KR" altLang="en-US" sz="800" b="1" dirty="0"/>
              <a:t>상품 </a:t>
            </a:r>
            <a:r>
              <a:rPr lang="ko-KR" altLang="en-US" sz="800" b="1" dirty="0" err="1"/>
              <a:t>동시판매</a:t>
            </a:r>
            <a:r>
              <a:rPr lang="ko-KR" altLang="en-US" sz="800" b="1" dirty="0"/>
              <a:t> 등</a:t>
            </a:r>
            <a:r>
              <a:rPr lang="en-US" altLang="ko-KR" sz="800" b="1" dirty="0"/>
              <a:t>) </a:t>
            </a:r>
            <a:r>
              <a:rPr lang="ko-KR" altLang="en-US" sz="800" b="1" dirty="0"/>
              <a:t>시</a:t>
            </a:r>
            <a:r>
              <a:rPr lang="en-US" altLang="ko-KR" sz="800" b="1" dirty="0"/>
              <a:t>, </a:t>
            </a:r>
            <a:r>
              <a:rPr lang="ko-KR" altLang="en-US" sz="800" b="1" dirty="0"/>
              <a:t>가입금액이 더 높은 쪽으로 가입하시기 바랍니다</a:t>
            </a:r>
            <a:r>
              <a:rPr lang="en-US" altLang="ko-KR" sz="800" b="1" dirty="0"/>
              <a:t>.</a:t>
            </a:r>
            <a:endParaRPr lang="en-US" altLang="ko-KR" sz="800" b="1" dirty="0">
              <a:latin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2876" y="4320953"/>
            <a:ext cx="63912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>
                <a:latin typeface="+mn-ea"/>
              </a:rPr>
              <a:t>※ </a:t>
            </a:r>
            <a:r>
              <a:rPr lang="ko-KR" altLang="en-US" sz="800" b="1" dirty="0"/>
              <a:t>분기별 선별</a:t>
            </a:r>
            <a:r>
              <a:rPr lang="en-US" altLang="ko-KR" sz="800" b="1" dirty="0"/>
              <a:t>, </a:t>
            </a:r>
            <a:r>
              <a:rPr lang="ko-KR" altLang="en-US" sz="800" b="1" dirty="0"/>
              <a:t>직전 </a:t>
            </a:r>
            <a:r>
              <a:rPr lang="en-US" altLang="ko-KR" sz="800" b="1" dirty="0"/>
              <a:t>1</a:t>
            </a:r>
            <a:r>
              <a:rPr lang="ko-KR" altLang="en-US" sz="800" b="1" dirty="0"/>
              <a:t>년간의 매출액 기준</a:t>
            </a:r>
            <a:r>
              <a:rPr lang="en-US" altLang="ko-KR" sz="800" b="1" dirty="0"/>
              <a:t>, TV</a:t>
            </a:r>
            <a:r>
              <a:rPr lang="ko-KR" altLang="en-US" sz="800" b="1" dirty="0"/>
              <a:t>방송 진행 </a:t>
            </a:r>
            <a:r>
              <a:rPr lang="ko-KR" altLang="en-US" sz="800" b="1" dirty="0" err="1"/>
              <a:t>협력사</a:t>
            </a:r>
            <a:r>
              <a:rPr lang="ko-KR" altLang="en-US" sz="800" b="1" dirty="0"/>
              <a:t> 한정</a:t>
            </a:r>
            <a:endParaRPr lang="en-US" altLang="ko-KR" sz="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706" y="92221"/>
            <a:ext cx="9372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입점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제안</a:t>
            </a:r>
            <a:r>
              <a: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</a:t>
            </a:r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협력사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등록 매뉴얼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/>
              <a:t>Stage 6. </a:t>
            </a:r>
            <a:r>
              <a:rPr lang="ko-KR" altLang="en-US" sz="1400" b="1" dirty="0"/>
              <a:t>이행</a:t>
            </a:r>
            <a:r>
              <a:rPr lang="en-US" altLang="ko-KR" sz="1400" b="1" dirty="0"/>
              <a:t>(</a:t>
            </a:r>
            <a:r>
              <a:rPr lang="ko-KR" altLang="en-US" sz="1400" b="1" dirty="0"/>
              <a:t>지급</a:t>
            </a:r>
            <a:r>
              <a:rPr lang="en-US" altLang="ko-KR" sz="1400" b="1" dirty="0"/>
              <a:t>)</a:t>
            </a:r>
            <a:r>
              <a:rPr lang="ko-KR" altLang="en-US" sz="1400" b="1" dirty="0"/>
              <a:t>보증보험 가입</a:t>
            </a:r>
            <a:r>
              <a:rPr lang="en-US" altLang="ko-KR" sz="1400" b="1" dirty="0"/>
              <a:t> /  </a:t>
            </a:r>
            <a:r>
              <a:rPr lang="ko-KR" altLang="en-US" sz="1400" b="1" dirty="0"/>
              <a:t>증액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457950" y="6356359"/>
            <a:ext cx="2057400" cy="365125"/>
          </a:xfrm>
        </p:spPr>
        <p:txBody>
          <a:bodyPr/>
          <a:lstStyle/>
          <a:p>
            <a:fld id="{B7F1393E-7941-4329-9121-A42414053317}" type="slidenum">
              <a:rPr lang="ko-KR" altLang="en-US" smtClean="0"/>
              <a:t>18</a:t>
            </a:fld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6F0727-4735-4D4D-84A4-805CF80EBE3E}"/>
              </a:ext>
            </a:extLst>
          </p:cNvPr>
          <p:cNvSpPr txBox="1"/>
          <p:nvPr/>
        </p:nvSpPr>
        <p:spPr>
          <a:xfrm>
            <a:off x="151668" y="4596717"/>
            <a:ext cx="7719707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latin typeface="+mn-ea"/>
              </a:rPr>
              <a:t>▶ </a:t>
            </a:r>
            <a:r>
              <a:rPr lang="ko-KR" altLang="en-US" sz="1300" b="1" dirty="0">
                <a:latin typeface="+mn-ea"/>
              </a:rPr>
              <a:t>보증보험 가입 방법</a:t>
            </a:r>
            <a:endParaRPr lang="en-US" altLang="ko-KR" sz="1200" dirty="0">
              <a:latin typeface="+mn-ea"/>
            </a:endParaRPr>
          </a:p>
          <a:p>
            <a:r>
              <a:rPr lang="ko-KR" altLang="en-US" sz="1200" dirty="0">
                <a:latin typeface="+mn-ea"/>
              </a:rPr>
              <a:t>    〮 </a:t>
            </a:r>
            <a:r>
              <a:rPr lang="ko-KR" altLang="en-US" sz="1000" dirty="0">
                <a:latin typeface="+mn-ea"/>
              </a:rPr>
              <a:t>이행보증보험은 </a:t>
            </a:r>
            <a:r>
              <a:rPr lang="en-US" altLang="ko-KR" sz="1000" b="1" dirty="0">
                <a:latin typeface="+mn-ea"/>
              </a:rPr>
              <a:t>SGI </a:t>
            </a:r>
            <a:r>
              <a:rPr lang="ko-KR" altLang="en-US" sz="1000" b="1" dirty="0">
                <a:latin typeface="+mn-ea"/>
              </a:rPr>
              <a:t>서울보증보험</a:t>
            </a:r>
            <a:r>
              <a:rPr lang="ko-KR" altLang="en-US" sz="1000" dirty="0">
                <a:latin typeface="+mn-ea"/>
              </a:rPr>
              <a:t>을 통해 가입하실 수 있습니다</a:t>
            </a:r>
            <a:r>
              <a:rPr lang="en-US" altLang="ko-KR" sz="1000" dirty="0">
                <a:latin typeface="+mn-ea"/>
              </a:rPr>
              <a:t>. </a:t>
            </a:r>
          </a:p>
          <a:p>
            <a:r>
              <a:rPr lang="ko-KR" altLang="en-US" sz="1000" b="1" dirty="0">
                <a:latin typeface="+mn-ea"/>
              </a:rPr>
              <a:t>     </a:t>
            </a:r>
            <a:r>
              <a:rPr lang="ko-KR" altLang="en-US" sz="1000" dirty="0">
                <a:latin typeface="+mn-ea"/>
              </a:rPr>
              <a:t>〮 </a:t>
            </a:r>
            <a:r>
              <a:rPr lang="ko-KR" altLang="en-US" sz="1000" b="1" dirty="0">
                <a:latin typeface="+mn-ea"/>
              </a:rPr>
              <a:t>가입절차</a:t>
            </a:r>
            <a:r>
              <a:rPr lang="en-US" altLang="ko-KR" sz="1000" b="1" dirty="0">
                <a:latin typeface="+mn-ea"/>
              </a:rPr>
              <a:t> </a:t>
            </a:r>
          </a:p>
          <a:p>
            <a:r>
              <a:rPr lang="en-US" altLang="ko-KR" sz="1000" dirty="0">
                <a:latin typeface="+mn-ea"/>
              </a:rPr>
              <a:t>      1. </a:t>
            </a:r>
            <a:r>
              <a:rPr lang="ko-KR" altLang="en-US" sz="1000" dirty="0" err="1">
                <a:latin typeface="+mn-ea"/>
              </a:rPr>
              <a:t>홈앤파트너스</a:t>
            </a:r>
            <a:r>
              <a:rPr lang="en-US" altLang="ko-KR" sz="1000" dirty="0">
                <a:latin typeface="+mn-ea"/>
              </a:rPr>
              <a:t>&gt;</a:t>
            </a:r>
            <a:r>
              <a:rPr lang="ko-KR" altLang="en-US" sz="1000" dirty="0">
                <a:latin typeface="+mn-ea"/>
              </a:rPr>
              <a:t>전체 어플리케이션</a:t>
            </a:r>
            <a:r>
              <a:rPr lang="en-US" altLang="ko-KR" sz="1000" dirty="0">
                <a:latin typeface="+mn-ea"/>
              </a:rPr>
              <a:t>&gt;</a:t>
            </a:r>
            <a:r>
              <a:rPr lang="ko-KR" altLang="en-US" sz="1000" dirty="0">
                <a:latin typeface="+mn-ea"/>
              </a:rPr>
              <a:t>협력사관리</a:t>
            </a:r>
            <a:r>
              <a:rPr lang="en-US" altLang="ko-KR" sz="1000" dirty="0">
                <a:latin typeface="+mn-ea"/>
              </a:rPr>
              <a:t>&gt;</a:t>
            </a:r>
            <a:r>
              <a:rPr lang="ko-KR" altLang="en-US" sz="1000" dirty="0">
                <a:latin typeface="+mn-ea"/>
              </a:rPr>
              <a:t>협력사 보증보험 관리 접속</a:t>
            </a:r>
            <a:r>
              <a:rPr lang="en-US" altLang="ko-KR" sz="1000" dirty="0">
                <a:latin typeface="+mn-ea"/>
              </a:rPr>
              <a:t>&gt;</a:t>
            </a:r>
            <a:r>
              <a:rPr lang="ko-KR" altLang="en-US" sz="1000" dirty="0">
                <a:latin typeface="+mn-ea"/>
              </a:rPr>
              <a:t>협력사 코드 입력 후 가입내역 조회</a:t>
            </a:r>
          </a:p>
          <a:p>
            <a:r>
              <a:rPr lang="en-US" altLang="ko-KR" sz="1000" dirty="0">
                <a:latin typeface="+mn-ea"/>
              </a:rPr>
              <a:t>      2. </a:t>
            </a:r>
            <a:r>
              <a:rPr lang="ko-KR" altLang="en-US" sz="1000" dirty="0">
                <a:latin typeface="+mn-ea"/>
              </a:rPr>
              <a:t>전자보증보험가입내역 에서 </a:t>
            </a:r>
            <a:r>
              <a:rPr lang="ko-KR" altLang="en-US" sz="1000" dirty="0" err="1">
                <a:latin typeface="+mn-ea"/>
              </a:rPr>
              <a:t>가입필요정보</a:t>
            </a:r>
            <a:r>
              <a:rPr lang="ko-KR" altLang="en-US" sz="1000" dirty="0">
                <a:latin typeface="+mn-ea"/>
              </a:rPr>
              <a:t> 확인</a:t>
            </a:r>
            <a:r>
              <a:rPr lang="en-US" altLang="ko-KR" sz="1000" dirty="0">
                <a:latin typeface="+mn-ea"/>
              </a:rPr>
              <a:t>(</a:t>
            </a:r>
            <a:r>
              <a:rPr lang="ko-KR" altLang="en-US" sz="1000" dirty="0">
                <a:latin typeface="+mn-ea"/>
              </a:rPr>
              <a:t>필요정보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dirty="0">
                <a:latin typeface="+mn-ea"/>
              </a:rPr>
              <a:t>표준거래계약서 계약번호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보증보험 시작</a:t>
            </a:r>
            <a:r>
              <a:rPr lang="en-US" altLang="ko-KR" sz="1000" dirty="0">
                <a:latin typeface="+mn-ea"/>
              </a:rPr>
              <a:t>-</a:t>
            </a:r>
            <a:r>
              <a:rPr lang="ko-KR" altLang="en-US" sz="1000" dirty="0">
                <a:latin typeface="+mn-ea"/>
              </a:rPr>
              <a:t>종료일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가입금액 등</a:t>
            </a:r>
            <a:r>
              <a:rPr lang="en-US" altLang="ko-KR" sz="1000" dirty="0">
                <a:latin typeface="+mn-ea"/>
              </a:rPr>
              <a:t>)</a:t>
            </a:r>
          </a:p>
          <a:p>
            <a:r>
              <a:rPr lang="en-US" altLang="ko-KR" sz="1000" dirty="0">
                <a:latin typeface="+mn-ea"/>
              </a:rPr>
              <a:t>      3. </a:t>
            </a:r>
            <a:r>
              <a:rPr lang="ko-KR" altLang="en-US" sz="1000" dirty="0">
                <a:latin typeface="+mn-ea"/>
              </a:rPr>
              <a:t>보증보험 사이트 또는 보증보험 지점에서 가입 진행</a:t>
            </a:r>
            <a:br>
              <a:rPr lang="en-US" altLang="ko-KR" sz="1000" dirty="0">
                <a:latin typeface="+mn-ea"/>
              </a:rPr>
            </a:br>
            <a:r>
              <a:rPr lang="en-US" altLang="ko-KR" sz="1000" dirty="0">
                <a:latin typeface="+mn-ea"/>
              </a:rPr>
              <a:t>      * </a:t>
            </a:r>
            <a:r>
              <a:rPr lang="ko-KR" altLang="en-US" sz="1000" dirty="0">
                <a:latin typeface="+mn-ea"/>
              </a:rPr>
              <a:t>가입 진행 절차 및 상세 가입금액은 </a:t>
            </a:r>
            <a:r>
              <a:rPr lang="ko-KR" altLang="en-US" sz="1000" dirty="0" err="1">
                <a:latin typeface="+mn-ea"/>
              </a:rPr>
              <a:t>입점절차</a:t>
            </a:r>
            <a:r>
              <a:rPr lang="en-US" altLang="ko-KR" sz="1000" dirty="0">
                <a:latin typeface="+mn-ea"/>
              </a:rPr>
              <a:t>&gt;STEP4 </a:t>
            </a:r>
            <a:r>
              <a:rPr lang="ko-KR" altLang="en-US" sz="1000" dirty="0">
                <a:latin typeface="+mn-ea"/>
              </a:rPr>
              <a:t>전자계약체결 또는 </a:t>
            </a:r>
            <a:r>
              <a:rPr lang="ko-KR" altLang="en-US" sz="1000" dirty="0" err="1">
                <a:latin typeface="+mn-ea"/>
              </a:rPr>
              <a:t>홈앤파트너스</a:t>
            </a:r>
            <a:r>
              <a:rPr lang="ko-KR" altLang="en-US" sz="1000" dirty="0">
                <a:latin typeface="+mn-ea"/>
              </a:rPr>
              <a:t> 공지사항에서 확인 가능합니다</a:t>
            </a:r>
            <a:r>
              <a:rPr lang="en-US" altLang="ko-KR" sz="1000" dirty="0">
                <a:latin typeface="+mn-ea"/>
              </a:rPr>
              <a:t>.</a:t>
            </a:r>
          </a:p>
          <a:p>
            <a:r>
              <a:rPr lang="ko-KR" altLang="en-US" sz="1000" dirty="0">
                <a:latin typeface="+mn-ea"/>
              </a:rPr>
              <a:t>    〮 </a:t>
            </a:r>
            <a:r>
              <a:rPr lang="en-US" altLang="ko-KR" sz="1000" b="1" dirty="0">
                <a:latin typeface="+mn-ea"/>
              </a:rPr>
              <a:t>SGI </a:t>
            </a:r>
            <a:r>
              <a:rPr lang="ko-KR" altLang="en-US" sz="1000" b="1" dirty="0">
                <a:latin typeface="+mn-ea"/>
              </a:rPr>
              <a:t>서울보증보험 </a:t>
            </a:r>
            <a:r>
              <a:rPr lang="en-US" altLang="ko-KR" sz="1000" dirty="0">
                <a:latin typeface="+mn-ea"/>
              </a:rPr>
              <a:t> (https://www.sgic.co.kr / </a:t>
            </a:r>
            <a:r>
              <a:rPr lang="ko-KR" altLang="en-US" sz="1000" dirty="0">
                <a:latin typeface="+mn-ea"/>
              </a:rPr>
              <a:t>대표전화 </a:t>
            </a:r>
            <a:r>
              <a:rPr lang="en-US" altLang="ko-KR" sz="1000" dirty="0">
                <a:latin typeface="+mn-ea"/>
              </a:rPr>
              <a:t>1600-7000 / </a:t>
            </a:r>
            <a:r>
              <a:rPr lang="ko-KR" altLang="en-US" sz="1000" dirty="0">
                <a:latin typeface="+mn-ea"/>
              </a:rPr>
              <a:t>전 지점 가입 가능</a:t>
            </a:r>
            <a:r>
              <a:rPr lang="en-US" altLang="ko-KR" sz="1000" dirty="0">
                <a:latin typeface="+mn-ea"/>
              </a:rPr>
              <a:t>)</a:t>
            </a:r>
          </a:p>
          <a:p>
            <a:r>
              <a:rPr lang="en-US" altLang="ko-KR" sz="1000" dirty="0">
                <a:latin typeface="+mn-ea"/>
              </a:rPr>
              <a:t>      - </a:t>
            </a:r>
            <a:r>
              <a:rPr lang="ko-KR" altLang="en-US" sz="1000" dirty="0">
                <a:latin typeface="+mn-ea"/>
              </a:rPr>
              <a:t>영등포지점 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dirty="0">
                <a:latin typeface="+mn-ea"/>
              </a:rPr>
              <a:t>이지영 실장</a:t>
            </a:r>
            <a:r>
              <a:rPr lang="en-US" altLang="ko-KR" sz="1000" dirty="0">
                <a:latin typeface="+mn-ea"/>
              </a:rPr>
              <a:t>(T. 010-8668-2934 / shinmyung002@gmail.com)</a:t>
            </a:r>
            <a:br>
              <a:rPr lang="en-US" altLang="ko-KR" sz="1000" dirty="0">
                <a:latin typeface="+mn-ea"/>
              </a:rPr>
            </a:br>
            <a:r>
              <a:rPr lang="en-US" altLang="ko-KR" sz="1000" dirty="0">
                <a:latin typeface="+mn-ea"/>
              </a:rPr>
              <a:t>      - </a:t>
            </a:r>
            <a:r>
              <a:rPr lang="ko-KR" altLang="en-US" sz="1000" dirty="0">
                <a:latin typeface="+mn-ea"/>
              </a:rPr>
              <a:t>세종로지점 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dirty="0" err="1">
                <a:latin typeface="+mn-ea"/>
              </a:rPr>
              <a:t>손창용</a:t>
            </a:r>
            <a:r>
              <a:rPr lang="ko-KR" altLang="en-US" sz="1000" dirty="0">
                <a:latin typeface="+mn-ea"/>
              </a:rPr>
              <a:t> 팀장 </a:t>
            </a:r>
            <a:r>
              <a:rPr lang="en-US" altLang="ko-KR" sz="1000" dirty="0">
                <a:latin typeface="+mn-ea"/>
              </a:rPr>
              <a:t>(T. 02-730-0773~4 / cyson@daum.net)</a:t>
            </a:r>
          </a:p>
          <a:p>
            <a:r>
              <a:rPr lang="ko-KR" altLang="en-US" sz="1000" dirty="0">
                <a:latin typeface="+mn-ea"/>
              </a:rPr>
              <a:t>      </a:t>
            </a:r>
            <a:r>
              <a:rPr lang="en-US" altLang="ko-KR" sz="1000" dirty="0">
                <a:latin typeface="+mn-ea"/>
              </a:rPr>
              <a:t>- </a:t>
            </a:r>
            <a:r>
              <a:rPr lang="ko-KR" altLang="en-US" sz="1000" dirty="0">
                <a:latin typeface="+mn-ea"/>
              </a:rPr>
              <a:t>종로지점 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dirty="0" err="1">
                <a:latin typeface="+mn-ea"/>
              </a:rPr>
              <a:t>유우석</a:t>
            </a:r>
            <a:r>
              <a:rPr lang="ko-KR" altLang="en-US" sz="1000" dirty="0">
                <a:latin typeface="+mn-ea"/>
              </a:rPr>
              <a:t> 팀장 </a:t>
            </a:r>
            <a:r>
              <a:rPr lang="en-US" altLang="ko-KR" sz="1000" dirty="0">
                <a:latin typeface="+mn-ea"/>
              </a:rPr>
              <a:t>(T. 02-737-0021/0041 </a:t>
            </a:r>
            <a:r>
              <a:rPr lang="en-US" altLang="ko-KR" sz="1000">
                <a:latin typeface="+mn-ea"/>
              </a:rPr>
              <a:t>/ ys0021@naver.com)</a:t>
            </a:r>
            <a:br>
              <a:rPr lang="en-US" altLang="ko-KR" sz="1000" dirty="0">
                <a:latin typeface="+mn-ea"/>
              </a:rPr>
            </a:br>
            <a:r>
              <a:rPr lang="en-US" altLang="ko-KR" sz="1000" dirty="0">
                <a:latin typeface="+mn-ea"/>
              </a:rPr>
              <a:t>      - </a:t>
            </a:r>
            <a:r>
              <a:rPr lang="ko-KR" altLang="en-US" sz="1000" dirty="0">
                <a:latin typeface="+mn-ea"/>
              </a:rPr>
              <a:t>마곡지점 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dirty="0">
                <a:latin typeface="+mn-ea"/>
              </a:rPr>
              <a:t>이지현 실장</a:t>
            </a:r>
            <a:r>
              <a:rPr lang="en-US" altLang="ko-KR" sz="1000" dirty="0">
                <a:latin typeface="+mn-ea"/>
              </a:rPr>
              <a:t> (T. 070-7827-2628 / </a:t>
            </a:r>
            <a:r>
              <a:rPr lang="en-US" altLang="ko-KR" sz="1000" dirty="0">
                <a:latin typeface="+mn-ea"/>
                <a:hlinkClick r:id="rId3"/>
              </a:rPr>
              <a:t>wooshintop@naver.com</a:t>
            </a:r>
            <a:r>
              <a:rPr lang="en-US" altLang="ko-KR" sz="1000" dirty="0">
                <a:latin typeface="+mn-ea"/>
              </a:rPr>
              <a:t>)</a:t>
            </a:r>
          </a:p>
          <a:p>
            <a:r>
              <a:rPr lang="ko-KR" altLang="en-US" sz="1000" b="1" dirty="0">
                <a:latin typeface="+mn-ea"/>
              </a:rPr>
              <a:t>    〮 기타 문의사항은 협력사 등록</a:t>
            </a:r>
            <a:r>
              <a:rPr lang="en-US" altLang="ko-KR" sz="1000" b="1" dirty="0">
                <a:latin typeface="+mn-ea"/>
              </a:rPr>
              <a:t>/</a:t>
            </a:r>
            <a:r>
              <a:rPr lang="ko-KR" altLang="en-US" sz="1000" b="1" dirty="0">
                <a:latin typeface="+mn-ea"/>
              </a:rPr>
              <a:t>보증보험 가입 전 담당</a:t>
            </a:r>
            <a:r>
              <a:rPr lang="en-US" altLang="ko-KR" sz="1000" b="1" dirty="0">
                <a:latin typeface="+mn-ea"/>
              </a:rPr>
              <a:t>MD</a:t>
            </a:r>
            <a:r>
              <a:rPr lang="ko-KR" altLang="en-US" sz="1000" b="1" dirty="0">
                <a:latin typeface="+mn-ea"/>
              </a:rPr>
              <a:t>와 사전 확인 바랍니다</a:t>
            </a:r>
            <a:r>
              <a:rPr lang="en-US" altLang="ko-KR" sz="1000" b="1" dirty="0">
                <a:latin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434645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 flipV="1">
            <a:off x="0" y="598716"/>
            <a:ext cx="9144000" cy="8709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42877" y="766765"/>
            <a:ext cx="6506909" cy="25391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300" b="1" dirty="0">
                <a:latin typeface="+mn-ea"/>
              </a:rPr>
              <a:t>▶ 홈</a:t>
            </a:r>
            <a:r>
              <a:rPr lang="en-US" altLang="ko-KR" sz="1300" b="1" dirty="0">
                <a:latin typeface="+mn-ea"/>
              </a:rPr>
              <a:t>&amp;</a:t>
            </a:r>
            <a:r>
              <a:rPr lang="ko-KR" altLang="en-US" sz="1300" b="1" dirty="0" err="1">
                <a:latin typeface="+mn-ea"/>
              </a:rPr>
              <a:t>파트너스</a:t>
            </a:r>
            <a:r>
              <a:rPr lang="ko-KR" altLang="en-US" sz="1300" b="1" dirty="0">
                <a:latin typeface="+mn-ea"/>
              </a:rPr>
              <a:t> 교육</a:t>
            </a:r>
            <a:endParaRPr lang="en-US" altLang="ko-KR" sz="1300" b="1" dirty="0">
              <a:latin typeface="+mn-ea"/>
            </a:endParaRPr>
          </a:p>
          <a:p>
            <a:r>
              <a:rPr lang="ko-KR" altLang="en-US" sz="1200" dirty="0">
                <a:latin typeface="+mn-ea"/>
              </a:rPr>
              <a:t>    〮 </a:t>
            </a:r>
            <a:r>
              <a:rPr lang="ko-KR" altLang="en-US" sz="1000" dirty="0" err="1">
                <a:latin typeface="+mn-ea"/>
              </a:rPr>
              <a:t>협력사가</a:t>
            </a:r>
            <a:r>
              <a:rPr lang="ko-KR" altLang="en-US" sz="1000" dirty="0">
                <a:latin typeface="+mn-ea"/>
              </a:rPr>
              <a:t> 홈</a:t>
            </a:r>
            <a:r>
              <a:rPr lang="en-US" altLang="ko-KR" sz="1000" dirty="0">
                <a:latin typeface="+mn-ea"/>
              </a:rPr>
              <a:t>&amp;</a:t>
            </a:r>
            <a:r>
              <a:rPr lang="ko-KR" altLang="en-US" sz="1000" dirty="0">
                <a:latin typeface="+mn-ea"/>
              </a:rPr>
              <a:t>쇼핑의 </a:t>
            </a:r>
            <a:r>
              <a:rPr lang="ko-KR" altLang="en-US" sz="1000" dirty="0" err="1">
                <a:latin typeface="+mn-ea"/>
              </a:rPr>
              <a:t>홈앤파트너스</a:t>
            </a:r>
            <a:r>
              <a:rPr lang="en-US" altLang="ko-KR" sz="1000" dirty="0">
                <a:latin typeface="+mn-ea"/>
              </a:rPr>
              <a:t>(SCM</a:t>
            </a:r>
            <a:r>
              <a:rPr lang="ko-KR" altLang="en-US" sz="1000" dirty="0">
                <a:latin typeface="+mn-ea"/>
              </a:rPr>
              <a:t>시스템</a:t>
            </a:r>
            <a:r>
              <a:rPr lang="en-US" altLang="ko-KR" sz="1000" dirty="0">
                <a:latin typeface="+mn-ea"/>
              </a:rPr>
              <a:t>)</a:t>
            </a:r>
            <a:r>
              <a:rPr lang="ko-KR" altLang="en-US" sz="1000" dirty="0">
                <a:latin typeface="+mn-ea"/>
              </a:rPr>
              <a:t>을 편리하게 사용할 수 있도록</a:t>
            </a:r>
            <a:r>
              <a:rPr lang="en-US" altLang="ko-KR" sz="1000" dirty="0">
                <a:latin typeface="+mn-ea"/>
              </a:rPr>
              <a:t> </a:t>
            </a:r>
            <a:r>
              <a:rPr lang="ko-KR" altLang="en-US" sz="1000" dirty="0">
                <a:latin typeface="+mn-ea"/>
              </a:rPr>
              <a:t>월 </a:t>
            </a:r>
            <a:r>
              <a:rPr lang="en-US" altLang="ko-KR" sz="1000" dirty="0">
                <a:latin typeface="+mn-ea"/>
              </a:rPr>
              <a:t>2</a:t>
            </a:r>
            <a:r>
              <a:rPr lang="ko-KR" altLang="en-US" sz="1000" dirty="0">
                <a:latin typeface="+mn-ea"/>
              </a:rPr>
              <a:t>회 교육을 진행합니다</a:t>
            </a:r>
            <a:r>
              <a:rPr lang="en-US" altLang="ko-KR" sz="1000" dirty="0">
                <a:latin typeface="+mn-ea"/>
              </a:rPr>
              <a:t>.</a:t>
            </a:r>
          </a:p>
          <a:p>
            <a:r>
              <a:rPr lang="en-US" altLang="ko-KR" sz="1200" dirty="0">
                <a:latin typeface="+mn-ea"/>
              </a:rPr>
              <a:t>  </a:t>
            </a:r>
          </a:p>
          <a:p>
            <a:endParaRPr lang="en-US" altLang="ko-KR" sz="1200" dirty="0">
              <a:latin typeface="+mn-ea"/>
            </a:endParaRPr>
          </a:p>
          <a:p>
            <a:endParaRPr lang="en-US" altLang="ko-KR" sz="1200" dirty="0">
              <a:latin typeface="+mn-ea"/>
            </a:endParaRPr>
          </a:p>
          <a:p>
            <a:endParaRPr lang="en-US" altLang="ko-KR" sz="1200" dirty="0">
              <a:latin typeface="+mn-ea"/>
            </a:endParaRPr>
          </a:p>
          <a:p>
            <a:endParaRPr lang="en-US" altLang="ko-KR" sz="1200" dirty="0">
              <a:latin typeface="+mn-ea"/>
            </a:endParaRPr>
          </a:p>
          <a:p>
            <a:endParaRPr lang="en-US" altLang="ko-KR" sz="1200" dirty="0">
              <a:latin typeface="+mn-ea"/>
            </a:endParaRPr>
          </a:p>
          <a:p>
            <a:endParaRPr lang="en-US" altLang="ko-KR" sz="1200" dirty="0">
              <a:latin typeface="+mn-ea"/>
            </a:endParaRPr>
          </a:p>
          <a:p>
            <a:endParaRPr lang="en-US" altLang="ko-KR" sz="1200" dirty="0">
              <a:latin typeface="+mn-ea"/>
            </a:endParaRPr>
          </a:p>
          <a:p>
            <a:endParaRPr lang="en-US" altLang="ko-KR" sz="1200" dirty="0">
              <a:latin typeface="+mn-ea"/>
            </a:endParaRPr>
          </a:p>
          <a:p>
            <a:endParaRPr lang="en-US" altLang="ko-KR" sz="1200" dirty="0">
              <a:latin typeface="+mn-ea"/>
            </a:endParaRPr>
          </a:p>
          <a:p>
            <a:endParaRPr lang="ko-KR" altLang="en-US" sz="1400" b="1" dirty="0">
              <a:latin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2875" y="3091162"/>
            <a:ext cx="144110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300" b="1" dirty="0">
                <a:latin typeface="+mn-ea"/>
              </a:rPr>
              <a:t>▶ </a:t>
            </a:r>
            <a:r>
              <a:rPr lang="en-US" altLang="ko-KR" sz="1300" b="1" dirty="0">
                <a:latin typeface="+mn-ea"/>
              </a:rPr>
              <a:t>QA(</a:t>
            </a:r>
            <a:r>
              <a:rPr lang="ko-KR" altLang="en-US" sz="1300" b="1" dirty="0">
                <a:latin typeface="+mn-ea"/>
              </a:rPr>
              <a:t>품질검사</a:t>
            </a:r>
            <a:r>
              <a:rPr lang="en-US" altLang="ko-KR" sz="1300" b="1" dirty="0">
                <a:latin typeface="+mn-ea"/>
              </a:rPr>
              <a:t>)</a:t>
            </a:r>
            <a:endParaRPr lang="ko-KR" altLang="en-US" sz="1300" b="1" dirty="0">
              <a:latin typeface="+mn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0039" y="3359353"/>
            <a:ext cx="854392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>
                <a:latin typeface="+mn-ea"/>
              </a:rPr>
              <a:t>  〮 </a:t>
            </a:r>
            <a:r>
              <a:rPr lang="en-US" altLang="ko-KR" sz="1000" dirty="0">
                <a:latin typeface="+mn-ea"/>
              </a:rPr>
              <a:t>QA</a:t>
            </a:r>
            <a:r>
              <a:rPr lang="ko-KR" altLang="en-US" sz="1000" dirty="0">
                <a:latin typeface="+mn-ea"/>
              </a:rPr>
              <a:t>품질 승인은 방송 </a:t>
            </a:r>
            <a:r>
              <a:rPr lang="en-US" altLang="ko-KR" sz="1000" dirty="0">
                <a:latin typeface="+mn-ea"/>
              </a:rPr>
              <a:t>7</a:t>
            </a:r>
            <a:r>
              <a:rPr lang="ko-KR" altLang="en-US" sz="1000" dirty="0">
                <a:latin typeface="+mn-ea"/>
              </a:rPr>
              <a:t>일전 완료되어야 하므로 샘플 및 서류 제출 일정을 담당자와 사전 협의 바랍니다</a:t>
            </a:r>
            <a:r>
              <a:rPr lang="en-US" altLang="ko-KR" sz="1200" dirty="0">
                <a:latin typeface="+mn-ea"/>
              </a:rPr>
              <a:t>.</a:t>
            </a:r>
          </a:p>
          <a:p>
            <a:endParaRPr lang="en-US" altLang="ko-KR" sz="1200" dirty="0">
              <a:latin typeface="+mn-ea"/>
            </a:endParaRPr>
          </a:p>
          <a:p>
            <a:r>
              <a:rPr lang="en-US" altLang="ko-KR" sz="1200" b="1" dirty="0">
                <a:latin typeface="+mn-ea"/>
              </a:rPr>
              <a:t>  </a:t>
            </a:r>
            <a:r>
              <a:rPr lang="en-US" altLang="ko-KR" sz="1000" b="1" dirty="0">
                <a:latin typeface="+mn-ea"/>
              </a:rPr>
              <a:t>1. QA(</a:t>
            </a:r>
            <a:r>
              <a:rPr lang="ko-KR" altLang="en-US" sz="1000" b="1" dirty="0">
                <a:latin typeface="+mn-ea"/>
              </a:rPr>
              <a:t>품질검사</a:t>
            </a:r>
            <a:r>
              <a:rPr lang="en-US" altLang="ko-KR" sz="1000" b="1" dirty="0">
                <a:latin typeface="+mn-ea"/>
              </a:rPr>
              <a:t>)</a:t>
            </a:r>
            <a:r>
              <a:rPr lang="ko-KR" altLang="en-US" sz="1000" b="1" dirty="0">
                <a:latin typeface="+mn-ea"/>
              </a:rPr>
              <a:t> 프로세스</a:t>
            </a:r>
            <a:endParaRPr lang="en-US" altLang="ko-KR" sz="1000" b="1" dirty="0">
              <a:latin typeface="+mn-ea"/>
            </a:endParaRPr>
          </a:p>
          <a:p>
            <a:pPr marL="342900" indent="-342900">
              <a:buAutoNum type="arabicPeriod"/>
            </a:pPr>
            <a:endParaRPr lang="en-US" altLang="ko-KR" sz="1200" dirty="0">
              <a:latin typeface="+mn-ea"/>
            </a:endParaRPr>
          </a:p>
          <a:p>
            <a:pPr marL="342900" indent="-342900">
              <a:buAutoNum type="arabicPeriod"/>
            </a:pPr>
            <a:endParaRPr lang="en-US" altLang="ko-KR" sz="1200" dirty="0">
              <a:latin typeface="+mn-ea"/>
            </a:endParaRPr>
          </a:p>
          <a:p>
            <a:pPr marL="342900" indent="-342900">
              <a:buAutoNum type="arabicPeriod"/>
            </a:pPr>
            <a:endParaRPr lang="en-US" altLang="ko-KR" sz="1200" dirty="0">
              <a:latin typeface="+mn-ea"/>
            </a:endParaRPr>
          </a:p>
          <a:p>
            <a:pPr marL="342900" indent="-342900">
              <a:buAutoNum type="arabicPeriod"/>
            </a:pPr>
            <a:endParaRPr lang="en-US" altLang="ko-KR" sz="1200" dirty="0">
              <a:latin typeface="+mn-ea"/>
            </a:endParaRPr>
          </a:p>
          <a:p>
            <a:pPr marL="342900" indent="-342900">
              <a:buAutoNum type="arabicPeriod"/>
            </a:pPr>
            <a:endParaRPr lang="en-US" altLang="ko-KR" sz="1200" dirty="0">
              <a:latin typeface="+mn-ea"/>
            </a:endParaRPr>
          </a:p>
          <a:p>
            <a:endParaRPr lang="en-US" altLang="ko-KR" sz="1200" dirty="0">
              <a:latin typeface="+mn-ea"/>
            </a:endParaRPr>
          </a:p>
          <a:p>
            <a:endParaRPr lang="en-US" altLang="ko-KR" sz="1200" dirty="0">
              <a:latin typeface="+mn-ea"/>
            </a:endParaRPr>
          </a:p>
          <a:p>
            <a:endParaRPr lang="en-US" altLang="ko-KR" sz="1200" dirty="0">
              <a:latin typeface="+mn-ea"/>
            </a:endParaRPr>
          </a:p>
          <a:p>
            <a:endParaRPr lang="en-US" altLang="ko-KR" sz="1200" dirty="0">
              <a:latin typeface="+mn-ea"/>
            </a:endParaRPr>
          </a:p>
          <a:p>
            <a:endParaRPr lang="en-US" altLang="ko-KR" sz="1200" dirty="0">
              <a:latin typeface="+mn-ea"/>
            </a:endParaRPr>
          </a:p>
          <a:p>
            <a:endParaRPr lang="en-US" altLang="ko-KR" sz="1000" b="1" dirty="0">
              <a:latin typeface="+mn-ea"/>
            </a:endParaRPr>
          </a:p>
          <a:p>
            <a:r>
              <a:rPr lang="en-US" altLang="ko-KR" sz="1000" b="1" dirty="0">
                <a:latin typeface="+mn-ea"/>
              </a:rPr>
              <a:t>  2. </a:t>
            </a:r>
            <a:r>
              <a:rPr lang="ko-KR" altLang="en-US" sz="1000" b="1" dirty="0" err="1">
                <a:latin typeface="+mn-ea"/>
              </a:rPr>
              <a:t>카테고리별</a:t>
            </a:r>
            <a:r>
              <a:rPr lang="ko-KR" altLang="en-US" sz="1000" b="1" dirty="0">
                <a:latin typeface="+mn-ea"/>
              </a:rPr>
              <a:t> 제출서류 안내</a:t>
            </a:r>
            <a:endParaRPr lang="en-US" altLang="ko-KR" sz="1000" b="1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    </a:t>
            </a:r>
            <a:r>
              <a:rPr lang="ko-KR" altLang="en-US" sz="1200" dirty="0">
                <a:latin typeface="+mn-ea"/>
              </a:rPr>
              <a:t>〮 </a:t>
            </a:r>
            <a:r>
              <a:rPr lang="ko-KR" altLang="en-US" sz="1000" dirty="0">
                <a:latin typeface="+mn-ea"/>
              </a:rPr>
              <a:t>홈</a:t>
            </a:r>
            <a:r>
              <a:rPr lang="en-US" altLang="ko-KR" sz="1000" dirty="0">
                <a:latin typeface="+mn-ea"/>
              </a:rPr>
              <a:t>&amp;</a:t>
            </a:r>
            <a:r>
              <a:rPr lang="ko-KR" altLang="en-US" sz="1000" dirty="0">
                <a:latin typeface="+mn-ea"/>
              </a:rPr>
              <a:t>쇼핑 </a:t>
            </a:r>
            <a:r>
              <a:rPr lang="ko-KR" altLang="en-US" sz="1000" dirty="0" err="1">
                <a:latin typeface="+mn-ea"/>
              </a:rPr>
              <a:t>입점사이트</a:t>
            </a:r>
            <a:r>
              <a:rPr lang="ko-KR" altLang="en-US" sz="1000" dirty="0">
                <a:latin typeface="+mn-ea"/>
              </a:rPr>
              <a:t> </a:t>
            </a:r>
            <a:r>
              <a:rPr lang="en-US" altLang="ko-KR" sz="1000" dirty="0">
                <a:latin typeface="+mn-ea"/>
              </a:rPr>
              <a:t>&gt; </a:t>
            </a:r>
            <a:r>
              <a:rPr lang="ko-KR" altLang="en-US" sz="1000" dirty="0">
                <a:latin typeface="+mn-ea"/>
              </a:rPr>
              <a:t>입점 절차 </a:t>
            </a:r>
            <a:r>
              <a:rPr lang="en-US" altLang="ko-KR" sz="1000" dirty="0">
                <a:latin typeface="+mn-ea"/>
              </a:rPr>
              <a:t>&gt; STEP5. </a:t>
            </a:r>
            <a:r>
              <a:rPr lang="ko-KR" altLang="en-US" sz="1000" dirty="0">
                <a:latin typeface="+mn-ea"/>
              </a:rPr>
              <a:t>홈</a:t>
            </a:r>
            <a:r>
              <a:rPr lang="en-US" altLang="ko-KR" sz="1000" dirty="0">
                <a:latin typeface="+mn-ea"/>
              </a:rPr>
              <a:t>&amp;</a:t>
            </a:r>
            <a:r>
              <a:rPr lang="ko-KR" altLang="en-US" sz="1000" dirty="0" err="1">
                <a:latin typeface="+mn-ea"/>
              </a:rPr>
              <a:t>파트너스</a:t>
            </a:r>
            <a:r>
              <a:rPr lang="ko-KR" altLang="en-US" sz="1000" dirty="0">
                <a:latin typeface="+mn-ea"/>
              </a:rPr>
              <a:t> 교육</a:t>
            </a:r>
            <a:r>
              <a:rPr lang="en-US" altLang="ko-KR" sz="1000" dirty="0">
                <a:latin typeface="+mn-ea"/>
              </a:rPr>
              <a:t>/ </a:t>
            </a:r>
            <a:r>
              <a:rPr lang="ko-KR" altLang="en-US" sz="1000" dirty="0">
                <a:latin typeface="+mn-ea"/>
              </a:rPr>
              <a:t>품질검사 內 다운로드 가능합니다</a:t>
            </a:r>
            <a:r>
              <a:rPr lang="en-US" altLang="ko-KR" sz="1000" dirty="0">
                <a:latin typeface="+mn-ea"/>
              </a:rPr>
              <a:t>.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0459" y="3999349"/>
            <a:ext cx="6340474" cy="1791197"/>
          </a:xfrm>
          <a:prstGeom prst="rect">
            <a:avLst/>
          </a:prstGeom>
        </p:spPr>
      </p:pic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252231"/>
              </p:ext>
            </p:extLst>
          </p:nvPr>
        </p:nvGraphicFramePr>
        <p:xfrm>
          <a:off x="142875" y="1383665"/>
          <a:ext cx="6340474" cy="130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1510">
                  <a:extLst>
                    <a:ext uri="{9D8B030D-6E8A-4147-A177-3AD203B41FA5}">
                      <a16:colId xmlns:a16="http://schemas.microsoft.com/office/drawing/2014/main" val="4154454385"/>
                    </a:ext>
                  </a:extLst>
                </a:gridCol>
                <a:gridCol w="5368964">
                  <a:extLst>
                    <a:ext uri="{9D8B030D-6E8A-4147-A177-3AD203B41FA5}">
                      <a16:colId xmlns:a16="http://schemas.microsoft.com/office/drawing/2014/main" val="2528798258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구분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내용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6157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dirty="0">
                          <a:solidFill>
                            <a:schemeClr val="tx1"/>
                          </a:solidFill>
                        </a:rPr>
                        <a:t>교육 내용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900" dirty="0">
                          <a:latin typeface="+mn-ea"/>
                        </a:rPr>
                        <a:t>∙ SCM </a:t>
                      </a:r>
                      <a:r>
                        <a:rPr lang="ko-KR" altLang="en-US" sz="900" dirty="0">
                          <a:latin typeface="+mn-ea"/>
                        </a:rPr>
                        <a:t>프로세스 및 사용법 교육</a:t>
                      </a:r>
                    </a:p>
                    <a:p>
                      <a:r>
                        <a:rPr lang="en-US" altLang="ko-KR" sz="900" dirty="0">
                          <a:latin typeface="+mn-ea"/>
                        </a:rPr>
                        <a:t>∙ </a:t>
                      </a:r>
                      <a:r>
                        <a:rPr lang="ko-KR" altLang="en-US" sz="900" dirty="0" err="1">
                          <a:latin typeface="+mn-ea"/>
                        </a:rPr>
                        <a:t>정산관리</a:t>
                      </a:r>
                      <a:endParaRPr lang="ko-KR" altLang="en-US" sz="900" dirty="0">
                        <a:latin typeface="+mn-ea"/>
                      </a:endParaRPr>
                    </a:p>
                    <a:p>
                      <a:r>
                        <a:rPr lang="en-US" altLang="ko-KR" sz="900" dirty="0">
                          <a:latin typeface="+mn-ea"/>
                        </a:rPr>
                        <a:t>∙ </a:t>
                      </a:r>
                      <a:r>
                        <a:rPr lang="ko-KR" altLang="en-US" sz="900" dirty="0">
                          <a:latin typeface="+mn-ea"/>
                        </a:rPr>
                        <a:t>상품이미지</a:t>
                      </a:r>
                      <a:r>
                        <a:rPr lang="en-US" altLang="ko-KR" sz="900" dirty="0">
                          <a:latin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</a:rPr>
                        <a:t>기술서 등록  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3505191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dirty="0">
                          <a:solidFill>
                            <a:schemeClr val="tx1"/>
                          </a:solidFill>
                        </a:rPr>
                        <a:t>교육 시간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latin typeface="+mn-ea"/>
                        </a:rPr>
                        <a:t>∙ </a:t>
                      </a:r>
                      <a:r>
                        <a:rPr lang="ko-KR" altLang="en-US" sz="900" dirty="0">
                          <a:latin typeface="+mn-ea"/>
                        </a:rPr>
                        <a:t>총 </a:t>
                      </a:r>
                      <a:r>
                        <a:rPr lang="en-US" altLang="ko-KR" sz="900" dirty="0">
                          <a:latin typeface="+mn-ea"/>
                        </a:rPr>
                        <a:t>3</a:t>
                      </a:r>
                      <a:r>
                        <a:rPr lang="ko-KR" altLang="en-US" sz="900" dirty="0">
                          <a:latin typeface="+mn-ea"/>
                        </a:rPr>
                        <a:t>시간 </a:t>
                      </a:r>
                      <a:r>
                        <a:rPr lang="en-US" altLang="ko-KR" sz="900" dirty="0">
                          <a:latin typeface="+mn-ea"/>
                        </a:rPr>
                        <a:t>/ </a:t>
                      </a:r>
                      <a:r>
                        <a:rPr lang="ko-KR" altLang="en-US" sz="900" dirty="0">
                          <a:latin typeface="+mn-ea"/>
                        </a:rPr>
                        <a:t>시간대별 교육 </a:t>
                      </a:r>
                      <a:r>
                        <a:rPr lang="ko-KR" altLang="en-US" sz="900" dirty="0" err="1">
                          <a:latin typeface="+mn-ea"/>
                        </a:rPr>
                        <a:t>참석가능</a:t>
                      </a:r>
                      <a:r>
                        <a:rPr lang="ko-KR" altLang="en-US" sz="900" dirty="0">
                          <a:latin typeface="+mn-ea"/>
                        </a:rPr>
                        <a:t>  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1725277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dirty="0">
                          <a:solidFill>
                            <a:schemeClr val="tx1"/>
                          </a:solidFill>
                        </a:rPr>
                        <a:t>교육 장소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latin typeface="+mn-ea"/>
                        </a:rPr>
                        <a:t>∙ </a:t>
                      </a:r>
                      <a:r>
                        <a:rPr lang="ko-KR" altLang="en-US" sz="900" dirty="0">
                          <a:latin typeface="+mn-ea"/>
                        </a:rPr>
                        <a:t>홈</a:t>
                      </a:r>
                      <a:r>
                        <a:rPr lang="en-US" altLang="ko-KR" sz="900" dirty="0">
                          <a:latin typeface="+mn-ea"/>
                        </a:rPr>
                        <a:t>&amp;</a:t>
                      </a:r>
                      <a:r>
                        <a:rPr lang="ko-KR" altLang="en-US" sz="900" dirty="0">
                          <a:latin typeface="+mn-ea"/>
                        </a:rPr>
                        <a:t>쇼핑 사옥 내 </a:t>
                      </a:r>
                      <a:r>
                        <a:rPr lang="en-US" altLang="ko-KR" sz="900" dirty="0">
                          <a:latin typeface="+mn-ea"/>
                        </a:rPr>
                        <a:t>(SCM </a:t>
                      </a:r>
                      <a:r>
                        <a:rPr lang="ko-KR" altLang="en-US" sz="900" dirty="0">
                          <a:latin typeface="+mn-ea"/>
                        </a:rPr>
                        <a:t>시스템 교육신청란에 일정 및 장소 안내 예정</a:t>
                      </a:r>
                      <a:r>
                        <a:rPr lang="en-US" altLang="ko-KR" sz="900" dirty="0">
                          <a:latin typeface="+mn-ea"/>
                        </a:rPr>
                        <a:t>)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364505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2877" y="2707840"/>
            <a:ext cx="36099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>
                <a:latin typeface="+mn-ea"/>
              </a:rPr>
              <a:t>※ </a:t>
            </a:r>
            <a:r>
              <a:rPr lang="ko-KR" altLang="en-US" sz="800" b="1" dirty="0">
                <a:latin typeface="+mn-ea"/>
              </a:rPr>
              <a:t>신규협력사는 시스템 교육을 필수로 이수 바랍니다</a:t>
            </a:r>
            <a:r>
              <a:rPr lang="en-US" altLang="ko-KR" sz="800" b="1" dirty="0">
                <a:latin typeface="+mn-ea"/>
              </a:rPr>
              <a:t>.</a:t>
            </a:r>
            <a:r>
              <a:rPr lang="ko-KR" altLang="en-US" sz="800" b="1" dirty="0">
                <a:latin typeface="+mn-ea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706" y="92221"/>
            <a:ext cx="9372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입점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제안</a:t>
            </a:r>
            <a:r>
              <a: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</a:t>
            </a:r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협력사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등록 매뉴얼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/>
              <a:t>Stage 7. </a:t>
            </a:r>
            <a:r>
              <a:rPr lang="ko-KR" altLang="en-US" sz="1400" b="1" dirty="0" err="1"/>
              <a:t>협력사</a:t>
            </a:r>
            <a:r>
              <a:rPr lang="ko-KR" altLang="en-US" sz="1400" b="1" dirty="0"/>
              <a:t> 교육 및 상품 </a:t>
            </a:r>
            <a:r>
              <a:rPr lang="en-US" altLang="ko-KR" sz="1400" b="1" dirty="0"/>
              <a:t>QA</a:t>
            </a:r>
            <a:endParaRPr lang="ko-KR" altLang="en-US" sz="1400" b="1" dirty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4613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867" y="4709015"/>
            <a:ext cx="3017378" cy="1586279"/>
          </a:xfrm>
          <a:prstGeom prst="rect">
            <a:avLst/>
          </a:prstGeom>
        </p:spPr>
      </p:pic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7" name="object 3"/>
          <p:cNvSpPr txBox="1"/>
          <p:nvPr/>
        </p:nvSpPr>
        <p:spPr>
          <a:xfrm>
            <a:off x="531934" y="801870"/>
            <a:ext cx="2891946" cy="6487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5459"/>
              </a:lnSpc>
            </a:pPr>
            <a:r>
              <a:rPr sz="4104" b="1" spc="-297" dirty="0">
                <a:solidFill>
                  <a:srgbClr val="231F20"/>
                </a:solidFill>
                <a:latin typeface="+mn-ea"/>
                <a:cs typeface="함초롬돋움" panose="020B0604000101010101" pitchFamily="50" charset="-127"/>
              </a:rPr>
              <a:t>Contents</a:t>
            </a:r>
          </a:p>
        </p:txBody>
      </p:sp>
      <p:sp>
        <p:nvSpPr>
          <p:cNvPr id="10" name="object 4"/>
          <p:cNvSpPr txBox="1"/>
          <p:nvPr/>
        </p:nvSpPr>
        <p:spPr>
          <a:xfrm>
            <a:off x="2608829" y="1966692"/>
            <a:ext cx="635398" cy="14362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279"/>
              </a:lnSpc>
            </a:pPr>
            <a:r>
              <a:rPr sz="1710" b="1" spc="-57" dirty="0">
                <a:solidFill>
                  <a:srgbClr val="231F2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01.</a:t>
            </a:r>
          </a:p>
          <a:p>
            <a:pPr>
              <a:lnSpc>
                <a:spcPts val="2281"/>
              </a:lnSpc>
              <a:spcBef>
                <a:spcPts val="2176"/>
              </a:spcBef>
            </a:pPr>
            <a:r>
              <a:rPr sz="1710" b="1" spc="-57" dirty="0">
                <a:solidFill>
                  <a:srgbClr val="231F2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02.</a:t>
            </a:r>
          </a:p>
          <a:p>
            <a:pPr>
              <a:lnSpc>
                <a:spcPts val="2279"/>
              </a:lnSpc>
              <a:spcBef>
                <a:spcPts val="2061"/>
              </a:spcBef>
            </a:pPr>
            <a:r>
              <a:rPr sz="1710" b="1" spc="-57" dirty="0">
                <a:solidFill>
                  <a:srgbClr val="231F2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03.</a:t>
            </a:r>
          </a:p>
        </p:txBody>
      </p:sp>
      <p:sp>
        <p:nvSpPr>
          <p:cNvPr id="11" name="object 5"/>
          <p:cNvSpPr txBox="1"/>
          <p:nvPr/>
        </p:nvSpPr>
        <p:spPr>
          <a:xfrm>
            <a:off x="5543053" y="1966692"/>
            <a:ext cx="635398" cy="14362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279"/>
              </a:lnSpc>
            </a:pPr>
            <a:r>
              <a:rPr sz="1710" b="1" spc="-57" dirty="0">
                <a:solidFill>
                  <a:srgbClr val="231F2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05.</a:t>
            </a:r>
          </a:p>
          <a:p>
            <a:pPr>
              <a:lnSpc>
                <a:spcPts val="2281"/>
              </a:lnSpc>
              <a:spcBef>
                <a:spcPts val="2176"/>
              </a:spcBef>
            </a:pPr>
            <a:r>
              <a:rPr sz="1710" b="1" spc="-57" dirty="0">
                <a:solidFill>
                  <a:srgbClr val="231F2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06.</a:t>
            </a:r>
          </a:p>
          <a:p>
            <a:pPr>
              <a:lnSpc>
                <a:spcPts val="2279"/>
              </a:lnSpc>
              <a:spcBef>
                <a:spcPts val="2061"/>
              </a:spcBef>
            </a:pPr>
            <a:r>
              <a:rPr sz="1710" b="1" spc="-57" dirty="0">
                <a:solidFill>
                  <a:srgbClr val="231F2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07.</a:t>
            </a:r>
          </a:p>
        </p:txBody>
      </p:sp>
      <p:sp>
        <p:nvSpPr>
          <p:cNvPr id="12" name="object 6"/>
          <p:cNvSpPr txBox="1"/>
          <p:nvPr/>
        </p:nvSpPr>
        <p:spPr>
          <a:xfrm>
            <a:off x="2962316" y="2036995"/>
            <a:ext cx="1822926" cy="13208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14"/>
              </a:lnSpc>
            </a:pPr>
            <a:r>
              <a:rPr sz="1154" b="1" spc="-80" dirty="0">
                <a:solidFill>
                  <a:srgbClr val="231F2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입점</a:t>
            </a:r>
            <a:r>
              <a:rPr sz="1154" b="1" spc="-287" dirty="0">
                <a:solidFill>
                  <a:srgbClr val="231F2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sz="1154" b="1" spc="-80" dirty="0">
                <a:solidFill>
                  <a:srgbClr val="231F2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절차</a:t>
            </a:r>
            <a:r>
              <a:rPr sz="1154" b="1" spc="-308" dirty="0">
                <a:solidFill>
                  <a:srgbClr val="231F2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sz="1154" b="1" spc="-99" dirty="0">
                <a:solidFill>
                  <a:srgbClr val="231F2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안내</a:t>
            </a:r>
          </a:p>
          <a:p>
            <a:pPr>
              <a:lnSpc>
                <a:spcPts val="1517"/>
              </a:lnSpc>
              <a:spcBef>
                <a:spcPts val="2941"/>
              </a:spcBef>
            </a:pPr>
            <a:r>
              <a:rPr lang="ko-KR" altLang="en-US" sz="1154" b="1" spc="-80" dirty="0" err="1">
                <a:solidFill>
                  <a:srgbClr val="231F2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입점신청</a:t>
            </a:r>
            <a:r>
              <a:rPr lang="ko-KR" altLang="en-US" sz="1154" b="1" spc="-80" dirty="0">
                <a:solidFill>
                  <a:srgbClr val="231F2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가입 </a:t>
            </a:r>
            <a:r>
              <a:rPr lang="en-US" altLang="ko-KR" sz="1154" b="1" spc="-80" dirty="0">
                <a:solidFill>
                  <a:srgbClr val="231F2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/ </a:t>
            </a:r>
            <a:r>
              <a:rPr lang="ko-KR" altLang="en-US" sz="1154" b="1" spc="-80" dirty="0">
                <a:solidFill>
                  <a:srgbClr val="231F2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로그인</a:t>
            </a:r>
            <a:endParaRPr lang="en-US" altLang="ko-KR" sz="1154" b="1" spc="-80" dirty="0">
              <a:solidFill>
                <a:srgbClr val="231F2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>
              <a:lnSpc>
                <a:spcPts val="1517"/>
              </a:lnSpc>
              <a:spcBef>
                <a:spcPts val="2941"/>
              </a:spcBef>
            </a:pPr>
            <a:r>
              <a:rPr lang="ko-KR" altLang="en-US" sz="1200" b="1" dirty="0"/>
              <a:t>신규 </a:t>
            </a:r>
            <a:r>
              <a:rPr lang="ko-KR" altLang="en-US" sz="1200" b="1" dirty="0" err="1"/>
              <a:t>입점신청</a:t>
            </a:r>
            <a:r>
              <a:rPr lang="ko-KR" altLang="en-US" sz="1200" b="1" dirty="0"/>
              <a:t> 방법</a:t>
            </a:r>
            <a:endParaRPr sz="1154" b="1" spc="-80" dirty="0">
              <a:solidFill>
                <a:srgbClr val="231F2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13" name="object 7"/>
          <p:cNvSpPr txBox="1"/>
          <p:nvPr/>
        </p:nvSpPr>
        <p:spPr>
          <a:xfrm>
            <a:off x="4892549" y="2044096"/>
            <a:ext cx="274547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9"/>
              </a:lnSpc>
            </a:pPr>
            <a:r>
              <a:rPr sz="855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3p</a:t>
            </a:r>
          </a:p>
        </p:txBody>
      </p:sp>
      <p:sp>
        <p:nvSpPr>
          <p:cNvPr id="14" name="object 8"/>
          <p:cNvSpPr txBox="1"/>
          <p:nvPr/>
        </p:nvSpPr>
        <p:spPr>
          <a:xfrm>
            <a:off x="5896215" y="2042209"/>
            <a:ext cx="1377138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14"/>
              </a:lnSpc>
            </a:pPr>
            <a:r>
              <a:rPr lang="ko-KR" altLang="en-US" sz="1154" b="1" spc="-119" dirty="0">
                <a:solidFill>
                  <a:srgbClr val="231F2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표준거래계약서 체결</a:t>
            </a:r>
            <a:endParaRPr sz="1154" b="1" spc="-119" dirty="0">
              <a:solidFill>
                <a:srgbClr val="231F2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15" name="object 9"/>
          <p:cNvSpPr txBox="1"/>
          <p:nvPr/>
        </p:nvSpPr>
        <p:spPr>
          <a:xfrm>
            <a:off x="8139864" y="2110232"/>
            <a:ext cx="329369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9"/>
              </a:lnSpc>
            </a:pPr>
            <a:r>
              <a:rPr sz="855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</a:t>
            </a:r>
            <a:r>
              <a:rPr lang="en-US" sz="855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7</a:t>
            </a:r>
            <a:r>
              <a:rPr sz="855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p</a:t>
            </a:r>
          </a:p>
        </p:txBody>
      </p:sp>
      <p:sp>
        <p:nvSpPr>
          <p:cNvPr id="16" name="object 10"/>
          <p:cNvSpPr txBox="1"/>
          <p:nvPr/>
        </p:nvSpPr>
        <p:spPr>
          <a:xfrm>
            <a:off x="4892549" y="2615652"/>
            <a:ext cx="274547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9"/>
              </a:lnSpc>
            </a:pPr>
            <a:r>
              <a:rPr sz="855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4p</a:t>
            </a:r>
          </a:p>
          <a:p>
            <a:pPr>
              <a:lnSpc>
                <a:spcPts val="1039"/>
              </a:lnSpc>
              <a:spcBef>
                <a:spcPts val="3301"/>
              </a:spcBef>
            </a:pPr>
            <a:r>
              <a:rPr lang="en-US" sz="855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7</a:t>
            </a:r>
            <a:r>
              <a:rPr sz="855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p</a:t>
            </a:r>
          </a:p>
        </p:txBody>
      </p:sp>
      <p:sp>
        <p:nvSpPr>
          <p:cNvPr id="17" name="object 11"/>
          <p:cNvSpPr txBox="1"/>
          <p:nvPr/>
        </p:nvSpPr>
        <p:spPr>
          <a:xfrm>
            <a:off x="5896216" y="2613588"/>
            <a:ext cx="216633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ko-KR" altLang="en-US" sz="1200" b="1" dirty="0"/>
              <a:t>이행</a:t>
            </a:r>
            <a:r>
              <a:rPr lang="en-US" altLang="ko-KR" sz="1200" b="1" dirty="0"/>
              <a:t>(</a:t>
            </a:r>
            <a:r>
              <a:rPr lang="ko-KR" altLang="en-US" sz="1200" b="1" dirty="0"/>
              <a:t>지급</a:t>
            </a:r>
            <a:r>
              <a:rPr lang="en-US" altLang="ko-KR" sz="1200" b="1" dirty="0"/>
              <a:t>)</a:t>
            </a:r>
            <a:r>
              <a:rPr lang="ko-KR" altLang="en-US" sz="1200" b="1" dirty="0"/>
              <a:t>보증보험 가입</a:t>
            </a:r>
            <a:r>
              <a:rPr lang="en-US" altLang="ko-KR" sz="1200" b="1" dirty="0"/>
              <a:t> /  </a:t>
            </a:r>
            <a:r>
              <a:rPr lang="ko-KR" altLang="en-US" sz="1200" b="1" dirty="0"/>
              <a:t>증액</a:t>
            </a:r>
          </a:p>
        </p:txBody>
      </p:sp>
      <p:sp>
        <p:nvSpPr>
          <p:cNvPr id="18" name="object 12"/>
          <p:cNvSpPr txBox="1"/>
          <p:nvPr/>
        </p:nvSpPr>
        <p:spPr>
          <a:xfrm>
            <a:off x="8139864" y="2681572"/>
            <a:ext cx="329369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9"/>
              </a:lnSpc>
            </a:pPr>
            <a:r>
              <a:rPr sz="855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</a:t>
            </a:r>
            <a:r>
              <a:rPr lang="en-US" sz="855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8</a:t>
            </a:r>
            <a:r>
              <a:rPr sz="855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p</a:t>
            </a:r>
          </a:p>
          <a:p>
            <a:pPr>
              <a:lnSpc>
                <a:spcPts val="1039"/>
              </a:lnSpc>
              <a:spcBef>
                <a:spcPts val="3302"/>
              </a:spcBef>
            </a:pPr>
            <a:r>
              <a:rPr sz="855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</a:t>
            </a:r>
            <a:r>
              <a:rPr lang="en-US" sz="855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9</a:t>
            </a:r>
            <a:r>
              <a:rPr sz="855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p</a:t>
            </a:r>
          </a:p>
        </p:txBody>
      </p:sp>
      <p:sp>
        <p:nvSpPr>
          <p:cNvPr id="19" name="object 13"/>
          <p:cNvSpPr txBox="1"/>
          <p:nvPr/>
        </p:nvSpPr>
        <p:spPr>
          <a:xfrm>
            <a:off x="5896216" y="3165118"/>
            <a:ext cx="240389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ko-KR" altLang="en-US" sz="1200" b="1" dirty="0" err="1"/>
              <a:t>협력사</a:t>
            </a:r>
            <a:r>
              <a:rPr lang="ko-KR" altLang="en-US" sz="1200" b="1" dirty="0"/>
              <a:t> 교육 및 상품 </a:t>
            </a:r>
            <a:r>
              <a:rPr lang="en-US" altLang="ko-KR" sz="1200" b="1" dirty="0"/>
              <a:t>QA</a:t>
            </a:r>
            <a:endParaRPr lang="ko-KR" altLang="en-US" sz="1200" b="1" dirty="0"/>
          </a:p>
        </p:txBody>
      </p:sp>
      <p:sp>
        <p:nvSpPr>
          <p:cNvPr id="20" name="object 14"/>
          <p:cNvSpPr txBox="1"/>
          <p:nvPr/>
        </p:nvSpPr>
        <p:spPr>
          <a:xfrm>
            <a:off x="2803765" y="3541377"/>
            <a:ext cx="1759801" cy="71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sz="1026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-</a:t>
            </a:r>
            <a:r>
              <a:rPr sz="1026" spc="613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lang="ko-KR" altLang="en-US" sz="1026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기업정보</a:t>
            </a:r>
            <a:endParaRPr lang="en-US" altLang="ko-KR" sz="1026" dirty="0">
              <a:solidFill>
                <a:srgbClr val="00000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sz="1026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-</a:t>
            </a:r>
            <a:r>
              <a:rPr sz="1026" spc="613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lang="ko-KR" altLang="en-US" sz="1026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입점상품제안</a:t>
            </a:r>
            <a:endParaRPr lang="en-US" altLang="ko-KR" sz="1026" dirty="0">
              <a:solidFill>
                <a:srgbClr val="00000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sz="1026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-</a:t>
            </a:r>
            <a:r>
              <a:rPr sz="1026" spc="613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lang="ko-KR" altLang="en-US" sz="1026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입점제안</a:t>
            </a:r>
            <a:r>
              <a:rPr lang="ko-KR" altLang="en-US" sz="1026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결과 조회</a:t>
            </a:r>
            <a:endParaRPr sz="1026" dirty="0">
              <a:solidFill>
                <a:srgbClr val="00000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21" name="object 15"/>
          <p:cNvSpPr txBox="1"/>
          <p:nvPr/>
        </p:nvSpPr>
        <p:spPr>
          <a:xfrm>
            <a:off x="5543052" y="3678640"/>
            <a:ext cx="635028" cy="2949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279"/>
              </a:lnSpc>
            </a:pPr>
            <a:r>
              <a:rPr sz="1710" b="1" spc="-57" dirty="0">
                <a:solidFill>
                  <a:srgbClr val="231F2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08.</a:t>
            </a:r>
          </a:p>
        </p:txBody>
      </p:sp>
      <p:sp>
        <p:nvSpPr>
          <p:cNvPr id="22" name="object 16"/>
          <p:cNvSpPr txBox="1"/>
          <p:nvPr/>
        </p:nvSpPr>
        <p:spPr>
          <a:xfrm>
            <a:off x="5881881" y="3748944"/>
            <a:ext cx="1883262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14"/>
              </a:lnSpc>
            </a:pPr>
            <a:r>
              <a:rPr lang="ko-KR" altLang="en-US" sz="1154" b="1" spc="-119" dirty="0">
                <a:solidFill>
                  <a:srgbClr val="231F2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신용평가 신청 절차 안내 </a:t>
            </a:r>
            <a:endParaRPr sz="1154" b="1" spc="-89" dirty="0">
              <a:solidFill>
                <a:srgbClr val="231F2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23" name="object 17"/>
          <p:cNvSpPr txBox="1"/>
          <p:nvPr/>
        </p:nvSpPr>
        <p:spPr>
          <a:xfrm>
            <a:off x="8139864" y="3822071"/>
            <a:ext cx="329369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9"/>
              </a:lnSpc>
            </a:pPr>
            <a:r>
              <a:rPr lang="en-US" sz="855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</a:t>
            </a:r>
            <a:r>
              <a:rPr sz="855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p</a:t>
            </a:r>
          </a:p>
        </p:txBody>
      </p:sp>
      <p:sp>
        <p:nvSpPr>
          <p:cNvPr id="24" name="object 19"/>
          <p:cNvSpPr txBox="1"/>
          <p:nvPr/>
        </p:nvSpPr>
        <p:spPr>
          <a:xfrm>
            <a:off x="2608828" y="4559592"/>
            <a:ext cx="635028" cy="2949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279"/>
              </a:lnSpc>
            </a:pPr>
            <a:r>
              <a:rPr sz="1710" b="1" spc="-57" dirty="0">
                <a:solidFill>
                  <a:srgbClr val="231F2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04.</a:t>
            </a:r>
          </a:p>
        </p:txBody>
      </p:sp>
      <p:sp>
        <p:nvSpPr>
          <p:cNvPr id="25" name="object 20"/>
          <p:cNvSpPr txBox="1"/>
          <p:nvPr/>
        </p:nvSpPr>
        <p:spPr>
          <a:xfrm>
            <a:off x="2962316" y="4635108"/>
            <a:ext cx="1377138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14"/>
              </a:lnSpc>
            </a:pPr>
            <a:r>
              <a:rPr lang="ko-KR" altLang="en-US" sz="1200" b="1" dirty="0" err="1"/>
              <a:t>협력사</a:t>
            </a:r>
            <a:r>
              <a:rPr lang="ko-KR" altLang="en-US" sz="1200" b="1" dirty="0"/>
              <a:t> 등록</a:t>
            </a:r>
            <a:r>
              <a:rPr lang="en-US" altLang="ko-KR" sz="1200" b="1" dirty="0"/>
              <a:t>/</a:t>
            </a:r>
            <a:r>
              <a:rPr lang="ko-KR" altLang="en-US" sz="1200" b="1" dirty="0"/>
              <a:t>조회</a:t>
            </a:r>
            <a:endParaRPr sz="1154" b="1" spc="-80" dirty="0">
              <a:solidFill>
                <a:srgbClr val="231F2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26" name="object 21"/>
          <p:cNvSpPr txBox="1"/>
          <p:nvPr/>
        </p:nvSpPr>
        <p:spPr>
          <a:xfrm>
            <a:off x="4892549" y="4636887"/>
            <a:ext cx="329369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9"/>
              </a:lnSpc>
            </a:pPr>
            <a:r>
              <a:rPr sz="855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</a:t>
            </a:r>
            <a:r>
              <a:rPr lang="en-US" sz="855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</a:t>
            </a:r>
            <a:r>
              <a:rPr sz="855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p</a:t>
            </a:r>
          </a:p>
        </p:txBody>
      </p:sp>
      <p:sp>
        <p:nvSpPr>
          <p:cNvPr id="27" name="object 22"/>
          <p:cNvSpPr txBox="1"/>
          <p:nvPr/>
        </p:nvSpPr>
        <p:spPr>
          <a:xfrm>
            <a:off x="2800180" y="5002026"/>
            <a:ext cx="1737197" cy="9471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26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-  </a:t>
            </a:r>
            <a:r>
              <a:rPr lang="ko-KR" altLang="en-US" sz="1026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기업정보</a:t>
            </a:r>
            <a:endParaRPr lang="en-US" altLang="ko-KR" sz="1026" dirty="0">
              <a:solidFill>
                <a:srgbClr val="00000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sz="1026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-</a:t>
            </a:r>
            <a:r>
              <a:rPr lang="en-US" sz="1026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 </a:t>
            </a:r>
            <a:r>
              <a:rPr lang="ko-KR" altLang="en-US" sz="1026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담당자 정보</a:t>
            </a:r>
            <a:endParaRPr lang="en-US" altLang="ko-KR" sz="1026" dirty="0">
              <a:solidFill>
                <a:srgbClr val="00000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26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-  </a:t>
            </a:r>
            <a:r>
              <a:rPr lang="ko-KR" altLang="en-US" sz="1026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동의항목</a:t>
            </a:r>
            <a:endParaRPr lang="en-US" altLang="ko-KR" sz="1026" dirty="0">
              <a:solidFill>
                <a:srgbClr val="00000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26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-  </a:t>
            </a:r>
            <a:r>
              <a:rPr lang="ko-KR" altLang="en-US" sz="1026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결과 조회</a:t>
            </a:r>
            <a:endParaRPr lang="en-US" altLang="ko-KR" sz="1026" dirty="0">
              <a:solidFill>
                <a:srgbClr val="00000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472" y="4605959"/>
            <a:ext cx="3017378" cy="1586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9831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모서리가 둥근 직사각형 30"/>
          <p:cNvSpPr/>
          <p:nvPr/>
        </p:nvSpPr>
        <p:spPr>
          <a:xfrm>
            <a:off x="156443" y="2937932"/>
            <a:ext cx="8916120" cy="373115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17" name="직선 연결선 16"/>
          <p:cNvCxnSpPr/>
          <p:nvPr/>
        </p:nvCxnSpPr>
        <p:spPr>
          <a:xfrm flipV="1">
            <a:off x="0" y="598716"/>
            <a:ext cx="9144000" cy="8709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994809"/>
              </p:ext>
            </p:extLst>
          </p:nvPr>
        </p:nvGraphicFramePr>
        <p:xfrm>
          <a:off x="156446" y="1558113"/>
          <a:ext cx="7454091" cy="131347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01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7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46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36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신용평가기관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㈜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나이스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디앤비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㈜나이스 디앤비이외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기간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67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발급 기관 가능 여부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사용가능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사용가능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78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신용평가보고서 제출여부</a:t>
                      </a:r>
                      <a:endParaRPr lang="en-US" altLang="ko-KR" sz="10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dirty="0" err="1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협력사</a:t>
                      </a:r>
                      <a:r>
                        <a:rPr lang="ko-KR" altLang="en-US" sz="10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 등록</a:t>
                      </a:r>
                      <a:r>
                        <a:rPr lang="ko-KR" altLang="en-US" sz="1000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 시 첨부파일</a:t>
                      </a:r>
                      <a:r>
                        <a:rPr lang="en-US" altLang="ko-KR" sz="1000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생략가능</a:t>
                      </a:r>
                      <a:endParaRPr lang="en-US" altLang="ko-KR" sz="10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spc="-68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UCRHCD+Â¸Â¼ÃÂº Â°Ã­ÂµÃ±"/>
                        </a:rPr>
                        <a:t>단</a:t>
                      </a:r>
                      <a:r>
                        <a:rPr lang="en-US" altLang="ko-KR" sz="9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KLVMMO+Â¸Â¼ÃÂº Â°Ã­ÂµÃ±"/>
                        </a:rPr>
                        <a:t>,</a:t>
                      </a:r>
                      <a:r>
                        <a:rPr lang="ko-KR" altLang="en-US" sz="900" spc="-155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KLVMMO+Â¸Â¼ÃÂº Â°Ã­ÂµÃ±"/>
                        </a:rPr>
                        <a:t> </a:t>
                      </a:r>
                      <a:r>
                        <a:rPr lang="ko-KR" altLang="en-US" sz="900" spc="-34" dirty="0" err="1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KLVMMO+Â¸Â¼ÃÂº Â°Ã­ÂµÃ±"/>
                        </a:rPr>
                        <a:t>홈앤쇼핑</a:t>
                      </a:r>
                      <a:r>
                        <a:rPr lang="ko-KR" altLang="en-US" sz="900" spc="-34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KLVMMO+Â¸Â¼ÃÂº Â°Ã­ÂµÃ±"/>
                        </a:rPr>
                        <a:t> </a:t>
                      </a:r>
                      <a:r>
                        <a:rPr lang="ko-KR" altLang="en-US" sz="900" spc="-34" dirty="0" err="1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KLVMMO+Â¸Â¼ÃÂº Â°Ã­ÂµÃ±"/>
                        </a:rPr>
                        <a:t>입점</a:t>
                      </a:r>
                      <a:r>
                        <a:rPr lang="ko-KR" altLang="en-US" sz="900" spc="-60" dirty="0" err="1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UCRHCD+Â¸Â¼ÃÂº Â°Ã­ÂµÃ±"/>
                        </a:rPr>
                        <a:t>시스템의</a:t>
                      </a:r>
                      <a:r>
                        <a:rPr lang="en-US" altLang="ko-KR" sz="900" spc="-112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KLVMMO+Â¸Â¼ÃÂº Â°Ã­ÂµÃ±"/>
                        </a:rPr>
                        <a:t>[</a:t>
                      </a:r>
                      <a:r>
                        <a:rPr lang="ko-KR" altLang="en-US" sz="900" spc="-103" dirty="0" err="1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UCRHCD+Â¸Â¼ÃÂº Â°Ã­ÂµÃ±"/>
                        </a:rPr>
                        <a:t>협력사등록</a:t>
                      </a:r>
                      <a:r>
                        <a:rPr lang="en-US" altLang="ko-KR" sz="900" spc="92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KLVMMO+Â¸Â¼ÃÂº Â°Ã­ÂµÃ±"/>
                        </a:rPr>
                        <a:t>]</a:t>
                      </a:r>
                      <a:r>
                        <a:rPr lang="ko-KR" altLang="en-US" sz="900" spc="-8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UCRHCD+Â¸Â¼ÃÂº Â°Ã­ÂµÃ±"/>
                        </a:rPr>
                        <a:t>메뉴의</a:t>
                      </a:r>
                      <a:r>
                        <a:rPr lang="ko-KR" altLang="en-US" sz="9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UCRHCD+Â¸Â¼ÃÂº Â°Ã­ÂµÃ±"/>
                        </a:rPr>
                        <a:t> </a:t>
                      </a:r>
                      <a:endParaRPr lang="en-US" altLang="ko-KR" sz="9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ea"/>
                        <a:ea typeface="+mn-ea"/>
                        <a:cs typeface="UCRHCD+Â¸Â¼ÃÂº Â°Ã­ÂµÃ±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UCRHCD+Â¸Â¼ÃÂº Â°Ã­ÂµÃ±"/>
                        </a:rPr>
                        <a:t>기업정보 불러오기를 선행해주시길 바랍니다</a:t>
                      </a:r>
                      <a:r>
                        <a:rPr lang="en-US" altLang="ko-KR" sz="9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UCRHCD+Â¸Â¼ÃÂº Â°Ã­ÂµÃ±"/>
                        </a:rPr>
                        <a:t>. 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제출필수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6" name="object 20"/>
          <p:cNvSpPr txBox="1"/>
          <p:nvPr/>
        </p:nvSpPr>
        <p:spPr>
          <a:xfrm>
            <a:off x="147460" y="868753"/>
            <a:ext cx="10596741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96"/>
              </a:lnSpc>
            </a:pPr>
            <a:r>
              <a:rPr sz="1200" b="1" spc="-47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1.</a:t>
            </a:r>
            <a:r>
              <a:rPr lang="en-US" sz="1200" b="1" spc="-47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 </a:t>
            </a:r>
            <a:r>
              <a:rPr lang="ko-KR" altLang="en-US" sz="1200" b="1" spc="-47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신용평가서는 홈</a:t>
            </a:r>
            <a:r>
              <a:rPr lang="en-US" altLang="ko-KR" sz="1200" b="1" spc="-47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&amp;</a:t>
            </a:r>
            <a:r>
              <a:rPr lang="ko-KR" altLang="en-US" sz="1200" b="1" spc="-47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쇼핑 </a:t>
            </a:r>
            <a:r>
              <a:rPr lang="en-US" altLang="ko-KR" sz="1200" b="1" spc="-47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TV</a:t>
            </a:r>
            <a:r>
              <a:rPr lang="ko-KR" altLang="en-US" sz="1200" b="1" spc="-47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방송을 진행하는 판매 </a:t>
            </a:r>
            <a:r>
              <a:rPr lang="ko-KR" altLang="en-US" sz="1200" b="1" spc="-47" dirty="0" err="1">
                <a:solidFill>
                  <a:srgbClr val="231F20"/>
                </a:solidFill>
                <a:latin typeface="+mn-ea"/>
                <a:cs typeface="KLVMMO+Â¸Â¼ÃÂº Â°Ã­ÂµÃ±"/>
              </a:rPr>
              <a:t>협력사만</a:t>
            </a:r>
            <a:r>
              <a:rPr lang="ko-KR" altLang="en-US" sz="1200" b="1" spc="-47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 대상입니다</a:t>
            </a:r>
            <a:r>
              <a:rPr lang="en-US" altLang="ko-KR" sz="1200" b="1" spc="-47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. </a:t>
            </a:r>
            <a:r>
              <a:rPr lang="en-US" altLang="ko-KR" sz="900" spc="-47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(</a:t>
            </a:r>
            <a:r>
              <a:rPr lang="ko-KR" altLang="en-US" sz="900" spc="-47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인터넷</a:t>
            </a:r>
            <a:r>
              <a:rPr lang="en-US" altLang="ko-KR" sz="900" spc="-47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, </a:t>
            </a:r>
            <a:r>
              <a:rPr lang="ko-KR" altLang="en-US" sz="900" spc="-47" dirty="0" err="1">
                <a:solidFill>
                  <a:srgbClr val="231F20"/>
                </a:solidFill>
                <a:latin typeface="+mn-ea"/>
                <a:cs typeface="KLVMMO+Â¸Â¼ÃÂº Â°Ã­ÂµÃ±"/>
              </a:rPr>
              <a:t>모바일</a:t>
            </a:r>
            <a:r>
              <a:rPr lang="ko-KR" altLang="en-US" sz="900" spc="-47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 판매 </a:t>
            </a:r>
            <a:r>
              <a:rPr lang="ko-KR" altLang="en-US" sz="900" spc="-47" dirty="0" err="1">
                <a:solidFill>
                  <a:srgbClr val="231F20"/>
                </a:solidFill>
                <a:latin typeface="+mn-ea"/>
                <a:cs typeface="KLVMMO+Â¸Â¼ÃÂº Â°Ã­ÂµÃ±"/>
              </a:rPr>
              <a:t>협력사는</a:t>
            </a:r>
            <a:r>
              <a:rPr lang="ko-KR" altLang="en-US" sz="900" spc="-47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 신용평가 필수 항목이 아닙니다</a:t>
            </a:r>
            <a:r>
              <a:rPr lang="en-US" altLang="ko-KR" sz="900" spc="-47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. )</a:t>
            </a:r>
            <a:endParaRPr sz="900" dirty="0">
              <a:solidFill>
                <a:srgbClr val="231F20"/>
              </a:solidFill>
              <a:latin typeface="+mn-ea"/>
              <a:cs typeface="KLVMMO+Â¸Â¼ÃÂº Â°Ã­ÂµÃ±"/>
            </a:endParaRPr>
          </a:p>
        </p:txBody>
      </p:sp>
      <p:sp>
        <p:nvSpPr>
          <p:cNvPr id="30" name="object 22"/>
          <p:cNvSpPr txBox="1"/>
          <p:nvPr/>
        </p:nvSpPr>
        <p:spPr>
          <a:xfrm>
            <a:off x="156444" y="1281824"/>
            <a:ext cx="1918542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96"/>
              </a:lnSpc>
            </a:pPr>
            <a:r>
              <a:rPr sz="1200" b="1" spc="-47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2.</a:t>
            </a:r>
            <a:r>
              <a:rPr lang="ko-KR" altLang="en-US" sz="1200" b="1" spc="-125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신용평가 발급 신청 기관</a:t>
            </a:r>
            <a:endParaRPr sz="1200" b="1" spc="-95" dirty="0">
              <a:solidFill>
                <a:srgbClr val="231F20"/>
              </a:solidFill>
              <a:latin typeface="+mn-ea"/>
              <a:cs typeface="UCRHCD+Â¸Â¼ÃÂº Â°Ã­ÂµÃ±"/>
            </a:endParaRPr>
          </a:p>
        </p:txBody>
      </p:sp>
      <p:sp>
        <p:nvSpPr>
          <p:cNvPr id="43" name="object 32"/>
          <p:cNvSpPr txBox="1"/>
          <p:nvPr/>
        </p:nvSpPr>
        <p:spPr>
          <a:xfrm>
            <a:off x="759954" y="3064820"/>
            <a:ext cx="3998371" cy="2436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70"/>
              </a:lnSpc>
            </a:pPr>
            <a:r>
              <a:rPr lang="ko-KR" altLang="en-US" sz="1300" b="1" spc="-175" dirty="0">
                <a:solidFill>
                  <a:srgbClr val="231F20"/>
                </a:solidFill>
                <a:latin typeface="+mn-ea"/>
                <a:cs typeface="UCRHCD+Â¸Â¼ÃÂº Â°Ã­ÂµÃ±"/>
              </a:rPr>
              <a:t>신용평가 발급 신청 시스템 접속 </a:t>
            </a:r>
            <a:endParaRPr sz="1300" b="1" spc="-175" dirty="0">
              <a:solidFill>
                <a:srgbClr val="231F20"/>
              </a:solidFill>
              <a:latin typeface="+mn-ea"/>
              <a:cs typeface="UCRHCD+Â¸Â¼ÃÂº Â°Ã­ÂµÃ±"/>
            </a:endParaRPr>
          </a:p>
        </p:txBody>
      </p:sp>
      <p:sp>
        <p:nvSpPr>
          <p:cNvPr id="46" name="object 35"/>
          <p:cNvSpPr txBox="1"/>
          <p:nvPr/>
        </p:nvSpPr>
        <p:spPr>
          <a:xfrm>
            <a:off x="2846239" y="3124851"/>
            <a:ext cx="3632312" cy="1542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24"/>
              </a:lnSpc>
            </a:pPr>
            <a:r>
              <a:rPr sz="1000" b="1" spc="-44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www.clipq.co.kr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458" y="3423436"/>
            <a:ext cx="5397562" cy="3245652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443" y="2937933"/>
            <a:ext cx="567056" cy="417831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8706" y="92221"/>
            <a:ext cx="93726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dirty="0"/>
              <a:t>신용평가 신청 절차 안내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47765" y="3423436"/>
            <a:ext cx="3589444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>
                <a:latin typeface="+mn-ea"/>
              </a:rPr>
              <a:t>1. </a:t>
            </a:r>
            <a:r>
              <a:rPr lang="ko-KR" altLang="en-US" sz="900" dirty="0">
                <a:latin typeface="+mn-ea"/>
              </a:rPr>
              <a:t>회원가입 </a:t>
            </a:r>
            <a:r>
              <a:rPr lang="en-US" altLang="ko-KR" sz="900" dirty="0">
                <a:latin typeface="+mn-ea"/>
              </a:rPr>
              <a:t>: </a:t>
            </a:r>
            <a:r>
              <a:rPr lang="ko-KR" altLang="en-US" sz="900" dirty="0">
                <a:latin typeface="+mn-ea"/>
              </a:rPr>
              <a:t>아이디는 사업자등록번호로 가입이 됩니다</a:t>
            </a:r>
            <a:r>
              <a:rPr lang="en-US" altLang="ko-KR" sz="900" dirty="0">
                <a:latin typeface="+mn-ea"/>
              </a:rPr>
              <a:t>.</a:t>
            </a:r>
          </a:p>
          <a:p>
            <a:r>
              <a:rPr lang="en-US" altLang="ko-KR" sz="900" dirty="0">
                <a:latin typeface="+mn-ea"/>
              </a:rPr>
              <a:t> </a:t>
            </a:r>
          </a:p>
          <a:p>
            <a:r>
              <a:rPr lang="en-US" altLang="ko-KR" sz="900" dirty="0">
                <a:latin typeface="+mn-ea"/>
              </a:rPr>
              <a:t>2. </a:t>
            </a:r>
            <a:r>
              <a:rPr lang="ko-KR" altLang="en-US" sz="900" dirty="0">
                <a:latin typeface="+mn-ea"/>
              </a:rPr>
              <a:t>로그인 후 </a:t>
            </a:r>
            <a:r>
              <a:rPr lang="en-US" altLang="ko-KR" sz="900" dirty="0">
                <a:latin typeface="+mn-ea"/>
              </a:rPr>
              <a:t>CLIP</a:t>
            </a:r>
            <a:r>
              <a:rPr lang="ko-KR" altLang="en-US" sz="900" dirty="0">
                <a:latin typeface="+mn-ea"/>
              </a:rPr>
              <a:t>보고서 </a:t>
            </a:r>
            <a:r>
              <a:rPr lang="en-US" altLang="ko-KR" sz="900" dirty="0">
                <a:latin typeface="+mn-ea"/>
              </a:rPr>
              <a:t>(</a:t>
            </a:r>
            <a:r>
              <a:rPr lang="ko-KR" altLang="en-US" sz="900" dirty="0">
                <a:latin typeface="+mn-ea"/>
              </a:rPr>
              <a:t>신용평가서</a:t>
            </a:r>
            <a:r>
              <a:rPr lang="en-US" altLang="ko-KR" sz="900" dirty="0">
                <a:latin typeface="+mn-ea"/>
              </a:rPr>
              <a:t>) </a:t>
            </a:r>
            <a:r>
              <a:rPr lang="ko-KR" altLang="en-US" sz="900" dirty="0">
                <a:latin typeface="+mn-ea"/>
              </a:rPr>
              <a:t>온라인 신청을 합니다</a:t>
            </a:r>
            <a:r>
              <a:rPr lang="en-US" altLang="ko-KR" sz="900" dirty="0">
                <a:latin typeface="+mn-ea"/>
              </a:rPr>
              <a:t>. 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3. </a:t>
            </a:r>
            <a:r>
              <a:rPr lang="ko-KR" altLang="en-US" sz="900" dirty="0">
                <a:latin typeface="+mn-ea"/>
              </a:rPr>
              <a:t>수수료 입금</a:t>
            </a:r>
            <a:endParaRPr lang="en-US" altLang="ko-KR" sz="900" dirty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  - </a:t>
            </a:r>
            <a:r>
              <a:rPr lang="ko-KR" altLang="en-US" sz="900" dirty="0">
                <a:latin typeface="+mn-ea"/>
              </a:rPr>
              <a:t>기본비용</a:t>
            </a:r>
            <a:r>
              <a:rPr lang="en-US" altLang="ko-KR" sz="900" dirty="0">
                <a:latin typeface="+mn-ea"/>
              </a:rPr>
              <a:t>: 70,000</a:t>
            </a:r>
            <a:r>
              <a:rPr lang="ko-KR" altLang="en-US" sz="900" dirty="0">
                <a:latin typeface="+mn-ea"/>
              </a:rPr>
              <a:t>원 </a:t>
            </a:r>
            <a:r>
              <a:rPr lang="en-US" altLang="ko-KR" sz="900" dirty="0">
                <a:latin typeface="+mn-ea"/>
              </a:rPr>
              <a:t>(VAT</a:t>
            </a:r>
            <a:r>
              <a:rPr lang="ko-KR" altLang="en-US" sz="900" dirty="0">
                <a:latin typeface="+mn-ea"/>
              </a:rPr>
              <a:t>별도</a:t>
            </a:r>
            <a:r>
              <a:rPr lang="en-US" altLang="ko-KR" sz="900" dirty="0">
                <a:latin typeface="+mn-ea"/>
              </a:rPr>
              <a:t>)</a:t>
            </a:r>
          </a:p>
          <a:p>
            <a:r>
              <a:rPr lang="en-US" altLang="ko-KR" sz="900" dirty="0">
                <a:latin typeface="+mn-ea"/>
              </a:rPr>
              <a:t>   - </a:t>
            </a:r>
            <a:r>
              <a:rPr lang="ko-KR" altLang="en-US" sz="900" dirty="0" err="1">
                <a:latin typeface="+mn-ea"/>
              </a:rPr>
              <a:t>신한은행</a:t>
            </a:r>
            <a:r>
              <a:rPr lang="ko-KR" altLang="en-US" sz="900" dirty="0">
                <a:latin typeface="+mn-ea"/>
              </a:rPr>
              <a:t> </a:t>
            </a:r>
            <a:r>
              <a:rPr lang="en-US" altLang="ko-KR" sz="900" dirty="0">
                <a:latin typeface="+mn-ea"/>
              </a:rPr>
              <a:t>339-05-010102(</a:t>
            </a:r>
            <a:r>
              <a:rPr lang="ko-KR" altLang="en-US" sz="900" dirty="0">
                <a:latin typeface="+mn-ea"/>
              </a:rPr>
              <a:t>예금주</a:t>
            </a:r>
            <a:r>
              <a:rPr lang="en-US" altLang="ko-KR" sz="900" dirty="0">
                <a:latin typeface="+mn-ea"/>
                <a:sym typeface="Wingdings" panose="05000000000000000000" pitchFamily="2" charset="2"/>
              </a:rPr>
              <a:t>: </a:t>
            </a:r>
            <a:r>
              <a:rPr lang="ko-KR" altLang="en-US" sz="900" dirty="0">
                <a:latin typeface="+mn-ea"/>
                <a:sym typeface="Wingdings" panose="05000000000000000000" pitchFamily="2" charset="2"/>
              </a:rPr>
              <a:t>㈜</a:t>
            </a:r>
            <a:r>
              <a:rPr lang="ko-KR" altLang="en-US" sz="900" dirty="0" err="1">
                <a:latin typeface="+mn-ea"/>
                <a:sym typeface="Wingdings" panose="05000000000000000000" pitchFamily="2" charset="2"/>
              </a:rPr>
              <a:t>나이스디앤비</a:t>
            </a:r>
            <a:r>
              <a:rPr lang="en-US" altLang="ko-KR" sz="900" dirty="0">
                <a:latin typeface="+mn-ea"/>
                <a:sym typeface="Wingdings" panose="05000000000000000000" pitchFamily="2" charset="2"/>
              </a:rPr>
              <a:t>)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4. </a:t>
            </a:r>
            <a:r>
              <a:rPr lang="ko-KR" altLang="en-US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서류 제출 </a:t>
            </a:r>
            <a:endParaRPr lang="en-US" altLang="ko-KR" sz="900" dirty="0">
              <a:solidFill>
                <a:srgbClr val="231F20"/>
              </a:solidFill>
              <a:latin typeface="+mn-ea"/>
              <a:cs typeface="KLVMMO+Â¸Â¼ÃÂº Â°Ã­ÂµÃ±"/>
            </a:endParaRPr>
          </a:p>
          <a:p>
            <a:r>
              <a:rPr lang="en-US" altLang="ko-KR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   - </a:t>
            </a:r>
            <a:r>
              <a:rPr lang="ko-KR" altLang="en-US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신용평가신청양식</a:t>
            </a:r>
            <a:r>
              <a:rPr lang="en-US" altLang="ko-KR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(</a:t>
            </a:r>
            <a:r>
              <a:rPr lang="ko-KR" altLang="en-US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양식다운로드가능</a:t>
            </a:r>
            <a:r>
              <a:rPr lang="en-US" altLang="ko-KR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), </a:t>
            </a:r>
            <a:r>
              <a:rPr lang="ko-KR" altLang="en-US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재무자료</a:t>
            </a:r>
            <a:r>
              <a:rPr lang="en-US" altLang="ko-KR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, </a:t>
            </a:r>
            <a:r>
              <a:rPr lang="ko-KR" altLang="en-US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부가세자료</a:t>
            </a:r>
            <a:endParaRPr lang="en-US" altLang="ko-KR" sz="900" dirty="0">
              <a:solidFill>
                <a:srgbClr val="231F20"/>
              </a:solidFill>
              <a:latin typeface="+mn-ea"/>
              <a:cs typeface="KLVMMO+Â¸Â¼ÃÂº Â°Ã­ÂµÃ±"/>
            </a:endParaRPr>
          </a:p>
          <a:p>
            <a:r>
              <a:rPr lang="en-US" altLang="ko-KR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     </a:t>
            </a:r>
            <a:r>
              <a:rPr lang="ko-KR" altLang="en-US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금융거래확인서</a:t>
            </a:r>
            <a:r>
              <a:rPr lang="en-US" altLang="ko-KR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, </a:t>
            </a:r>
            <a:r>
              <a:rPr lang="ko-KR" altLang="en-US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대표자 주민등록등본</a:t>
            </a:r>
            <a:r>
              <a:rPr lang="en-US" altLang="ko-KR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, </a:t>
            </a:r>
            <a:r>
              <a:rPr lang="ko-KR" altLang="en-US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사업자등록증 사본</a:t>
            </a:r>
            <a:endParaRPr lang="en-US" altLang="ko-KR" sz="900" dirty="0">
              <a:solidFill>
                <a:srgbClr val="231F20"/>
              </a:solidFill>
              <a:latin typeface="+mn-ea"/>
              <a:cs typeface="KLVMMO+Â¸Â¼ÃÂº Â°Ã­ÂµÃ±"/>
            </a:endParaRPr>
          </a:p>
          <a:p>
            <a:pPr>
              <a:lnSpc>
                <a:spcPts val="960"/>
              </a:lnSpc>
            </a:pPr>
            <a:r>
              <a:rPr lang="en-US" altLang="ko-KR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     </a:t>
            </a:r>
            <a:r>
              <a:rPr lang="ko-KR" altLang="en-US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법인등기부등본</a:t>
            </a:r>
            <a:r>
              <a:rPr lang="en-US" altLang="ko-KR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, </a:t>
            </a:r>
            <a:r>
              <a:rPr lang="ko-KR" altLang="en-US" sz="900" dirty="0" err="1">
                <a:solidFill>
                  <a:srgbClr val="231F20"/>
                </a:solidFill>
                <a:latin typeface="+mn-ea"/>
                <a:cs typeface="KLVMMO+Â¸Â¼ÃÂº Â°Ã­ÂµÃ±"/>
              </a:rPr>
              <a:t>기술인보유현황</a:t>
            </a:r>
            <a:r>
              <a:rPr lang="en-US" altLang="ko-KR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, </a:t>
            </a:r>
            <a:r>
              <a:rPr lang="en-US" altLang="ko-KR" sz="900" spc="-55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ISO,KS,</a:t>
            </a:r>
            <a:r>
              <a:rPr lang="ko-KR" altLang="en-US" sz="900" spc="-103" dirty="0">
                <a:solidFill>
                  <a:srgbClr val="231F20"/>
                </a:solidFill>
                <a:latin typeface="+mn-ea"/>
                <a:cs typeface="UCRHCD+Â¸Â¼ÃÂº Â°Ã­ÂµÃ±"/>
              </a:rPr>
              <a:t>특허</a:t>
            </a:r>
            <a:r>
              <a:rPr lang="en-US" altLang="ko-KR" sz="900" spc="64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,</a:t>
            </a:r>
            <a:r>
              <a:rPr lang="ko-KR" altLang="en-US" sz="900" spc="-93" dirty="0">
                <a:solidFill>
                  <a:srgbClr val="231F20"/>
                </a:solidFill>
                <a:latin typeface="+mn-ea"/>
                <a:cs typeface="UCRHCD+Â¸Â¼ÃÂº Â°Ã­ÂµÃ±"/>
              </a:rPr>
              <a:t>산업재산권</a:t>
            </a:r>
            <a:endParaRPr lang="en-US" altLang="ko-KR" sz="900" spc="-93" dirty="0">
              <a:solidFill>
                <a:srgbClr val="231F20"/>
              </a:solidFill>
              <a:latin typeface="+mn-ea"/>
              <a:cs typeface="UCRHCD+Â¸Â¼ÃÂº Â°Ã­ÂµÃ±"/>
            </a:endParaRPr>
          </a:p>
          <a:p>
            <a:pPr>
              <a:lnSpc>
                <a:spcPts val="960"/>
              </a:lnSpc>
            </a:pPr>
            <a:r>
              <a:rPr lang="en-US" altLang="ko-KR" sz="900" spc="-93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       </a:t>
            </a:r>
            <a:r>
              <a:rPr lang="ko-KR" altLang="en-US" sz="900" spc="-93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공장등록증 및 시설보유현황</a:t>
            </a:r>
            <a:r>
              <a:rPr lang="en-US" altLang="ko-KR" sz="900" spc="-93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 (</a:t>
            </a:r>
            <a:r>
              <a:rPr lang="ko-KR" altLang="en-US" sz="900" spc="-93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세부기준준비서류 클릭 </a:t>
            </a:r>
            <a:r>
              <a:rPr lang="en-US" altLang="ko-KR" sz="900" spc="-93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)</a:t>
            </a:r>
          </a:p>
          <a:p>
            <a:pPr>
              <a:lnSpc>
                <a:spcPts val="960"/>
              </a:lnSpc>
            </a:pPr>
            <a:r>
              <a:rPr lang="en-US" altLang="ko-KR" sz="900" spc="-93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    -  </a:t>
            </a:r>
            <a:r>
              <a:rPr lang="ko-KR" altLang="en-US" sz="900" spc="-93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제출 방법 </a:t>
            </a:r>
            <a:r>
              <a:rPr lang="en-US" altLang="ko-KR" sz="900" spc="-93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: </a:t>
            </a:r>
            <a:r>
              <a:rPr lang="ko-KR" altLang="en-US" sz="900" spc="-93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우편</a:t>
            </a:r>
            <a:endParaRPr lang="en-US" altLang="ko-KR" sz="900" spc="-93" dirty="0">
              <a:solidFill>
                <a:srgbClr val="231F20"/>
              </a:solidFill>
              <a:latin typeface="+mn-ea"/>
              <a:cs typeface="KLVMMO+Â¸Â¼ÃÂº Â°Ã­ÂµÃ±"/>
            </a:endParaRPr>
          </a:p>
          <a:p>
            <a:pPr>
              <a:lnSpc>
                <a:spcPts val="960"/>
              </a:lnSpc>
            </a:pPr>
            <a:r>
              <a:rPr lang="en-US" altLang="ko-KR" sz="900" spc="-93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    -  </a:t>
            </a:r>
            <a:r>
              <a:rPr lang="ko-KR" altLang="en-US" sz="900" spc="-93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서울 마포구 아현동</a:t>
            </a:r>
            <a:r>
              <a:rPr lang="en-US" altLang="ko-KR" sz="900" spc="-93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686 </a:t>
            </a:r>
            <a:r>
              <a:rPr lang="ko-KR" altLang="en-US" sz="900" spc="-93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크레디트센터</a:t>
            </a:r>
            <a:r>
              <a:rPr lang="en-US" altLang="ko-KR" sz="900" spc="-93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14</a:t>
            </a:r>
            <a:r>
              <a:rPr lang="ko-KR" altLang="en-US" sz="900" spc="-93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층</a:t>
            </a:r>
            <a:endParaRPr lang="en-US" altLang="ko-KR" sz="900" spc="-93" dirty="0">
              <a:solidFill>
                <a:srgbClr val="231F20"/>
              </a:solidFill>
              <a:latin typeface="+mn-ea"/>
              <a:cs typeface="KLVMMO+Â¸Â¼ÃÂº Â°Ã­ÂµÃ±"/>
            </a:endParaRPr>
          </a:p>
          <a:p>
            <a:pPr>
              <a:lnSpc>
                <a:spcPts val="960"/>
              </a:lnSpc>
            </a:pPr>
            <a:r>
              <a:rPr lang="en-US" altLang="ko-KR" sz="900" spc="-93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        </a:t>
            </a:r>
            <a:r>
              <a:rPr lang="ko-KR" altLang="en-US" sz="900" spc="-93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㈜</a:t>
            </a:r>
            <a:r>
              <a:rPr lang="ko-KR" altLang="en-US" sz="900" spc="-93" dirty="0" err="1">
                <a:solidFill>
                  <a:srgbClr val="231F20"/>
                </a:solidFill>
                <a:latin typeface="+mn-ea"/>
                <a:cs typeface="KLVMMO+Â¸Â¼ÃÂº Â°Ã­ÂµÃ±"/>
              </a:rPr>
              <a:t>나이스디앤비</a:t>
            </a:r>
            <a:r>
              <a:rPr lang="ko-KR" altLang="en-US" sz="900" spc="-93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 </a:t>
            </a:r>
            <a:r>
              <a:rPr lang="ko-KR" altLang="en-US" sz="900" spc="-93" dirty="0" err="1">
                <a:solidFill>
                  <a:srgbClr val="231F20"/>
                </a:solidFill>
                <a:latin typeface="+mn-ea"/>
                <a:cs typeface="KLVMMO+Â¸Â¼ÃÂº Â°Ã­ÂµÃ±"/>
              </a:rPr>
              <a:t>기업사업실</a:t>
            </a:r>
            <a:r>
              <a:rPr lang="ko-KR" altLang="en-US" sz="900" spc="-93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 서류접수 담당자 앞</a:t>
            </a:r>
            <a:endParaRPr lang="en-US" altLang="ko-KR" sz="900" spc="-93" dirty="0">
              <a:solidFill>
                <a:srgbClr val="231F20"/>
              </a:solidFill>
              <a:latin typeface="+mn-ea"/>
              <a:cs typeface="KLVMMO+Â¸Â¼ÃÂº Â°Ã­ÂµÃ±"/>
            </a:endParaRPr>
          </a:p>
          <a:p>
            <a:pPr>
              <a:lnSpc>
                <a:spcPts val="960"/>
              </a:lnSpc>
            </a:pPr>
            <a:endParaRPr lang="en-US" altLang="ko-KR" sz="900" dirty="0">
              <a:solidFill>
                <a:srgbClr val="231F20"/>
              </a:solidFill>
              <a:latin typeface="+mn-ea"/>
              <a:cs typeface="KLVMMO+Â¸Â¼ÃÂº Â°Ã­ÂµÃ±"/>
            </a:endParaRPr>
          </a:p>
          <a:p>
            <a:pPr marL="228600" indent="-228600">
              <a:buAutoNum type="arabicPeriod" startAt="5"/>
            </a:pPr>
            <a:r>
              <a:rPr lang="ko-KR" altLang="en-US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평가진행</a:t>
            </a:r>
            <a:r>
              <a:rPr lang="en-US" altLang="ko-KR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: </a:t>
            </a:r>
            <a:r>
              <a:rPr lang="ko-KR" altLang="en-US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실사필요 시 신용평가 담당자가 연락 후 실사 방문</a:t>
            </a:r>
            <a:endParaRPr lang="en-US" altLang="ko-KR" sz="900" dirty="0">
              <a:solidFill>
                <a:srgbClr val="231F20"/>
              </a:solidFill>
              <a:latin typeface="+mn-ea"/>
              <a:cs typeface="KLVMMO+Â¸Â¼ÃÂº Â°Ã­ÂµÃ±"/>
            </a:endParaRPr>
          </a:p>
          <a:p>
            <a:endParaRPr lang="en-US" altLang="ko-KR" sz="900" dirty="0">
              <a:solidFill>
                <a:srgbClr val="231F20"/>
              </a:solidFill>
              <a:latin typeface="+mn-ea"/>
              <a:cs typeface="KLVMMO+Â¸Â¼ÃÂº Â°Ã­ÂµÃ±"/>
            </a:endParaRPr>
          </a:p>
          <a:p>
            <a:pPr marL="228600" indent="-228600">
              <a:buAutoNum type="arabicPeriod" startAt="6"/>
            </a:pPr>
            <a:r>
              <a:rPr lang="ko-KR" altLang="en-US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평가완료</a:t>
            </a:r>
            <a:r>
              <a:rPr lang="en-US" altLang="ko-KR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: </a:t>
            </a:r>
            <a:r>
              <a:rPr lang="ko-KR" altLang="en-US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전화 또는 </a:t>
            </a:r>
            <a:r>
              <a:rPr lang="en-US" altLang="ko-KR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E-MAIL</a:t>
            </a:r>
            <a:r>
              <a:rPr lang="ko-KR" altLang="en-US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통보</a:t>
            </a:r>
            <a:r>
              <a:rPr lang="en-US" altLang="ko-KR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 </a:t>
            </a:r>
            <a:r>
              <a:rPr lang="ko-KR" altLang="en-US" sz="900" dirty="0" err="1">
                <a:solidFill>
                  <a:srgbClr val="231F20"/>
                </a:solidFill>
                <a:latin typeface="+mn-ea"/>
                <a:cs typeface="KLVMMO+Â¸Â¼ÃÂº Â°Ã­ÂµÃ±"/>
              </a:rPr>
              <a:t>나이스</a:t>
            </a:r>
            <a:r>
              <a:rPr lang="ko-KR" altLang="en-US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 </a:t>
            </a:r>
            <a:r>
              <a:rPr lang="ko-KR" altLang="en-US" sz="900" dirty="0" err="1">
                <a:solidFill>
                  <a:srgbClr val="231F20"/>
                </a:solidFill>
                <a:latin typeface="+mn-ea"/>
                <a:cs typeface="KLVMMO+Â¸Â¼ÃÂº Â°Ã­ÂµÃ±"/>
              </a:rPr>
              <a:t>디앤비의</a:t>
            </a:r>
            <a:r>
              <a:rPr lang="ko-KR" altLang="en-US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 경우 </a:t>
            </a:r>
            <a:endParaRPr lang="en-US" altLang="ko-KR" sz="900" dirty="0">
              <a:solidFill>
                <a:srgbClr val="231F20"/>
              </a:solidFill>
              <a:latin typeface="+mn-ea"/>
              <a:cs typeface="KLVMMO+Â¸Â¼ÃÂº Â°Ã­ÂµÃ±"/>
            </a:endParaRPr>
          </a:p>
          <a:p>
            <a:r>
              <a:rPr lang="en-US" altLang="ko-KR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                   </a:t>
            </a:r>
            <a:r>
              <a:rPr lang="ko-KR" altLang="en-US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보고서</a:t>
            </a:r>
            <a:r>
              <a:rPr lang="en-US" altLang="ko-KR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 </a:t>
            </a:r>
            <a:r>
              <a:rPr lang="ko-KR" altLang="en-US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발급 후 </a:t>
            </a:r>
            <a:r>
              <a:rPr lang="ko-KR" altLang="en-US" sz="900" dirty="0" err="1">
                <a:solidFill>
                  <a:srgbClr val="231F20"/>
                </a:solidFill>
                <a:latin typeface="+mn-ea"/>
                <a:cs typeface="KLVMMO+Â¸Â¼ÃÂº Â°Ã­ÂµÃ±"/>
              </a:rPr>
              <a:t>홈앤쇼핑으로</a:t>
            </a:r>
            <a:r>
              <a:rPr lang="ko-KR" altLang="en-US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 자동 전송되고 </a:t>
            </a:r>
            <a:endParaRPr lang="en-US" altLang="ko-KR" sz="900" dirty="0">
              <a:solidFill>
                <a:srgbClr val="231F20"/>
              </a:solidFill>
              <a:latin typeface="+mn-ea"/>
              <a:cs typeface="KLVMMO+Â¸Â¼ÃÂº Â°Ã­ÂµÃ±"/>
            </a:endParaRPr>
          </a:p>
          <a:p>
            <a:r>
              <a:rPr lang="en-US" altLang="ko-KR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                   </a:t>
            </a:r>
            <a:r>
              <a:rPr lang="ko-KR" altLang="en-US" sz="900" dirty="0">
                <a:solidFill>
                  <a:srgbClr val="231F20"/>
                </a:solidFill>
                <a:latin typeface="+mn-ea"/>
                <a:cs typeface="KLVMMO+Â¸Â¼ÃÂº Â°Ã­ÂµÃ±"/>
              </a:rPr>
              <a:t>평가사이트 에서 보고서 확인 및 출력 가능 </a:t>
            </a:r>
            <a:endParaRPr lang="en-US" altLang="ko-KR" sz="900" dirty="0">
              <a:solidFill>
                <a:srgbClr val="231F20"/>
              </a:solidFill>
              <a:latin typeface="+mn-ea"/>
              <a:cs typeface="KLVMMO+Â¸Â¼ÃÂº Â°Ã­ÂµÃ±"/>
            </a:endParaRPr>
          </a:p>
          <a:p>
            <a:endParaRPr lang="en-US" altLang="ko-KR" sz="900" dirty="0">
              <a:solidFill>
                <a:srgbClr val="231F20"/>
              </a:solidFill>
              <a:latin typeface="+mn-ea"/>
              <a:cs typeface="KLVMMO+Â¸Â¼ÃÂº Â°Ã­ÂµÃ±"/>
            </a:endParaRPr>
          </a:p>
          <a:p>
            <a:endParaRPr lang="en-US" altLang="ko-KR" sz="900" dirty="0">
              <a:latin typeface="+mn-ea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50556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867" y="4709015"/>
            <a:ext cx="3017378" cy="15862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2661238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감사합니다</a:t>
            </a:r>
            <a:r>
              <a:rPr lang="en-US" altLang="ko-KR" sz="6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ko-KR" altLang="en-US" sz="6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317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 flipV="1">
            <a:off x="0" y="598716"/>
            <a:ext cx="9144000" cy="8709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706" y="92221"/>
            <a:ext cx="9372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입점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제안</a:t>
            </a:r>
            <a:r>
              <a: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</a:t>
            </a:r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협력사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등록 매뉴얼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/>
              <a:t>Stage 1. </a:t>
            </a:r>
            <a:r>
              <a:rPr lang="ko-KR" altLang="en-US" sz="1400" b="1" dirty="0" err="1"/>
              <a:t>입점</a:t>
            </a:r>
            <a:r>
              <a:rPr lang="ko-KR" altLang="en-US" sz="1400" b="1" dirty="0"/>
              <a:t> 절차 안내</a:t>
            </a:r>
          </a:p>
        </p:txBody>
      </p:sp>
      <p:sp>
        <p:nvSpPr>
          <p:cNvPr id="10" name="갈매기형 수장 9"/>
          <p:cNvSpPr/>
          <p:nvPr/>
        </p:nvSpPr>
        <p:spPr>
          <a:xfrm>
            <a:off x="1310588" y="1518019"/>
            <a:ext cx="471906" cy="60564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28" y="1283438"/>
            <a:ext cx="1125987" cy="10748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-34241" y="2463021"/>
            <a:ext cx="17395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 err="1"/>
              <a:t>입점</a:t>
            </a:r>
            <a:r>
              <a:rPr lang="ko-KR" altLang="en-US" sz="1000" b="1" dirty="0"/>
              <a:t> 제안 및 </a:t>
            </a:r>
            <a:r>
              <a:rPr lang="ko-KR" altLang="en-US" sz="1000" b="1" dirty="0" err="1"/>
              <a:t>입점</a:t>
            </a:r>
            <a:r>
              <a:rPr lang="ko-KR" altLang="en-US" sz="1000" b="1" dirty="0"/>
              <a:t> 상품 제안</a:t>
            </a:r>
          </a:p>
        </p:txBody>
      </p:sp>
      <p:pic>
        <p:nvPicPr>
          <p:cNvPr id="13" name="그림 12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270" y="1281844"/>
            <a:ext cx="1126800" cy="10764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914095" y="2463021"/>
            <a:ext cx="12971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 err="1"/>
              <a:t>입점제안</a:t>
            </a:r>
            <a:r>
              <a:rPr lang="ko-KR" altLang="en-US" sz="1000" b="1" dirty="0"/>
              <a:t> 상품 심사 </a:t>
            </a:r>
          </a:p>
        </p:txBody>
      </p:sp>
      <p:sp>
        <p:nvSpPr>
          <p:cNvPr id="15" name="갈매기형 수장 14"/>
          <p:cNvSpPr/>
          <p:nvPr/>
        </p:nvSpPr>
        <p:spPr>
          <a:xfrm>
            <a:off x="7361486" y="1517222"/>
            <a:ext cx="471906" cy="60564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342" y="1281844"/>
            <a:ext cx="1093668" cy="10764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136153" y="2463021"/>
            <a:ext cx="8835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 err="1"/>
              <a:t>협력사</a:t>
            </a:r>
            <a:r>
              <a:rPr lang="ko-KR" altLang="en-US" sz="1000" b="1" dirty="0"/>
              <a:t> 등록 </a:t>
            </a:r>
          </a:p>
        </p:txBody>
      </p:sp>
      <p:sp>
        <p:nvSpPr>
          <p:cNvPr id="18" name="갈매기형 수장 17"/>
          <p:cNvSpPr/>
          <p:nvPr/>
        </p:nvSpPr>
        <p:spPr>
          <a:xfrm>
            <a:off x="5335600" y="1517222"/>
            <a:ext cx="471906" cy="60564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19" name="그림 18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096" y="1281844"/>
            <a:ext cx="1126800" cy="10764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028895" y="2449538"/>
            <a:ext cx="1111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/>
              <a:t>표준거래계약서 </a:t>
            </a:r>
            <a:endParaRPr lang="en-US" altLang="ko-KR" sz="1000" b="1" dirty="0"/>
          </a:p>
          <a:p>
            <a:pPr algn="ctr"/>
            <a:r>
              <a:rPr lang="ko-KR" altLang="en-US" sz="1000" b="1" dirty="0"/>
              <a:t>체결</a:t>
            </a:r>
          </a:p>
        </p:txBody>
      </p:sp>
      <p:sp>
        <p:nvSpPr>
          <p:cNvPr id="21" name="갈매기형 수장 20"/>
          <p:cNvSpPr/>
          <p:nvPr/>
        </p:nvSpPr>
        <p:spPr>
          <a:xfrm>
            <a:off x="3495246" y="1670419"/>
            <a:ext cx="471906" cy="60564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22" name="그림 21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9792" y="1281844"/>
            <a:ext cx="1126800" cy="10764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772286" y="2463021"/>
            <a:ext cx="13805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/>
              <a:t>SCM</a:t>
            </a:r>
            <a:r>
              <a:rPr lang="ko-KR" altLang="en-US" sz="1000" b="1" dirty="0"/>
              <a:t>교육 및 품질검사</a:t>
            </a:r>
            <a:endParaRPr lang="en-US" altLang="ko-KR" sz="1000" b="1" dirty="0"/>
          </a:p>
        </p:txBody>
      </p:sp>
      <p:sp>
        <p:nvSpPr>
          <p:cNvPr id="26" name="모서리가 둥근 직사각형 25"/>
          <p:cNvSpPr/>
          <p:nvPr/>
        </p:nvSpPr>
        <p:spPr>
          <a:xfrm>
            <a:off x="142877" y="2868700"/>
            <a:ext cx="8848725" cy="377022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30" name="직선 연결선 29"/>
          <p:cNvCxnSpPr/>
          <p:nvPr/>
        </p:nvCxnSpPr>
        <p:spPr>
          <a:xfrm>
            <a:off x="1829103" y="2840125"/>
            <a:ext cx="0" cy="3770227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/>
          <p:cNvCxnSpPr/>
          <p:nvPr/>
        </p:nvCxnSpPr>
        <p:spPr>
          <a:xfrm>
            <a:off x="3810303" y="2840125"/>
            <a:ext cx="0" cy="3770227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>
            <a:off x="5686728" y="2849650"/>
            <a:ext cx="0" cy="3770227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>
            <a:off x="7305978" y="2868700"/>
            <a:ext cx="0" cy="3770227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직사각형 34"/>
          <p:cNvSpPr/>
          <p:nvPr/>
        </p:nvSpPr>
        <p:spPr>
          <a:xfrm>
            <a:off x="123826" y="3019425"/>
            <a:ext cx="1629079" cy="3543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altLang="ko-KR" sz="11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1200"/>
              </a:lnSpc>
            </a:pP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홈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&amp;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쇼핑 </a:t>
            </a:r>
            <a:r>
              <a:rPr lang="ko-KR" altLang="en-US" sz="900" dirty="0" err="1">
                <a:solidFill>
                  <a:schemeClr val="tx1"/>
                </a:solidFill>
                <a:latin typeface="+mn-ea"/>
              </a:rPr>
              <a:t>입점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 안내 페이지에서 </a:t>
            </a:r>
            <a:r>
              <a:rPr lang="en-US" altLang="ko-KR" sz="900" b="1" dirty="0">
                <a:solidFill>
                  <a:srgbClr val="FF0000"/>
                </a:solidFill>
                <a:latin typeface="+mn-ea"/>
              </a:rPr>
              <a:t>[</a:t>
            </a:r>
            <a:r>
              <a:rPr lang="ko-KR" altLang="en-US" sz="900" b="1" dirty="0" err="1">
                <a:solidFill>
                  <a:srgbClr val="FF0000"/>
                </a:solidFill>
                <a:latin typeface="+mn-ea"/>
              </a:rPr>
              <a:t>입점</a:t>
            </a:r>
            <a:r>
              <a:rPr lang="ko-KR" altLang="en-US" sz="900" b="1" dirty="0">
                <a:solidFill>
                  <a:srgbClr val="FF0000"/>
                </a:solidFill>
                <a:latin typeface="+mn-ea"/>
              </a:rPr>
              <a:t> 안내</a:t>
            </a:r>
            <a:r>
              <a:rPr lang="en-US" altLang="ko-KR" sz="900" b="1" dirty="0">
                <a:solidFill>
                  <a:srgbClr val="FF0000"/>
                </a:solidFill>
                <a:latin typeface="+mn-ea"/>
              </a:rPr>
              <a:t>] 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클릭합니다</a:t>
            </a:r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1200"/>
              </a:lnSpc>
            </a:pPr>
            <a:endParaRPr lang="en-US" altLang="ko-KR" sz="10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1200"/>
              </a:lnSpc>
            </a:pPr>
            <a:r>
              <a:rPr lang="en-US" altLang="ko-KR" sz="1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http://join.hnsmall.com/main</a:t>
            </a:r>
            <a:r>
              <a:rPr lang="ko-KR" altLang="en-US" sz="1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페이지로 연결 후 회원가입 및 </a:t>
            </a:r>
            <a:r>
              <a:rPr lang="ko-KR" altLang="en-US" sz="900" dirty="0" err="1">
                <a:solidFill>
                  <a:schemeClr val="tx1"/>
                </a:solidFill>
                <a:latin typeface="+mn-ea"/>
              </a:rPr>
              <a:t>로그인을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 통해 업체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상품정보를 등록 합니다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ts val="1200"/>
              </a:lnSpc>
            </a:pPr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1200"/>
              </a:lnSpc>
            </a:pPr>
            <a:r>
              <a:rPr lang="en-US" altLang="ko-KR" sz="9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TV</a:t>
            </a:r>
            <a:r>
              <a:rPr lang="ko-KR" altLang="en-US" sz="9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방송 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신상품의 경우 </a:t>
            </a:r>
            <a:r>
              <a:rPr lang="ko-KR" altLang="en-US" sz="900" dirty="0" err="1">
                <a:solidFill>
                  <a:schemeClr val="tx1"/>
                </a:solidFill>
                <a:latin typeface="+mn-ea"/>
              </a:rPr>
              <a:t>입점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 유무와 무관하게 </a:t>
            </a:r>
            <a:r>
              <a:rPr lang="ko-KR" altLang="en-US" sz="900" dirty="0" err="1">
                <a:solidFill>
                  <a:schemeClr val="tx1"/>
                </a:solidFill>
                <a:latin typeface="+mn-ea"/>
              </a:rPr>
              <a:t>입점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 안내 사이트에서 신상품 제안이 가능 합니다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1848157" y="3070765"/>
            <a:ext cx="1629079" cy="3543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altLang="ko-KR" sz="11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1200"/>
              </a:lnSpc>
            </a:pPr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1200"/>
              </a:lnSpc>
            </a:pPr>
            <a:r>
              <a:rPr lang="ko-KR" altLang="en-US" sz="900" dirty="0" err="1">
                <a:solidFill>
                  <a:schemeClr val="tx1"/>
                </a:solidFill>
                <a:latin typeface="+mn-ea"/>
              </a:rPr>
              <a:t>입점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 신청 후 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5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일 이내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영업일</a:t>
            </a:r>
            <a:r>
              <a:rPr lang="en-US" altLang="ko-KR" sz="900" b="1" dirty="0">
                <a:solidFill>
                  <a:srgbClr val="FF0000"/>
                </a:solidFill>
                <a:latin typeface="+mn-ea"/>
              </a:rPr>
              <a:t>) [</a:t>
            </a:r>
            <a:r>
              <a:rPr lang="ko-KR" altLang="en-US" sz="900" b="1" dirty="0" err="1">
                <a:solidFill>
                  <a:srgbClr val="FF0000"/>
                </a:solidFill>
                <a:latin typeface="+mn-ea"/>
              </a:rPr>
              <a:t>입점</a:t>
            </a:r>
            <a:r>
              <a:rPr lang="ko-KR" altLang="en-US" sz="900" b="1" dirty="0">
                <a:solidFill>
                  <a:srgbClr val="FF0000"/>
                </a:solidFill>
                <a:latin typeface="+mn-ea"/>
              </a:rPr>
              <a:t> 상품 제안</a:t>
            </a:r>
            <a:r>
              <a:rPr lang="en-US" altLang="ko-KR" sz="900" b="1" dirty="0">
                <a:solidFill>
                  <a:srgbClr val="FF0000"/>
                </a:solidFill>
                <a:latin typeface="+mn-ea"/>
              </a:rPr>
              <a:t>] 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메뉴에서 </a:t>
            </a:r>
            <a:r>
              <a:rPr lang="ko-KR" altLang="en-US" sz="900" dirty="0" err="1">
                <a:solidFill>
                  <a:schemeClr val="tx1"/>
                </a:solidFill>
                <a:latin typeface="+mn-ea"/>
              </a:rPr>
              <a:t>입점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 상품 제안 결과 확인이  가능합니다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. </a:t>
            </a:r>
          </a:p>
          <a:p>
            <a:pPr>
              <a:lnSpc>
                <a:spcPts val="1200"/>
              </a:lnSpc>
            </a:pPr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1200"/>
              </a:lnSpc>
            </a:pPr>
            <a:r>
              <a:rPr lang="ko-KR" altLang="en-US" sz="900" dirty="0" err="1">
                <a:solidFill>
                  <a:schemeClr val="tx1"/>
                </a:solidFill>
                <a:latin typeface="+mn-ea"/>
              </a:rPr>
              <a:t>입점제안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 상품 심사에서 </a:t>
            </a:r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1200"/>
              </a:lnSpc>
            </a:pP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통과가 된 </a:t>
            </a:r>
            <a:r>
              <a:rPr lang="ko-KR" altLang="en-US" sz="900" dirty="0" err="1">
                <a:solidFill>
                  <a:schemeClr val="tx1"/>
                </a:solidFill>
                <a:latin typeface="+mn-ea"/>
              </a:rPr>
              <a:t>협력사는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MD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와 </a:t>
            </a:r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1200"/>
              </a:lnSpc>
            </a:pP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상담이 가능 합니다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. </a:t>
            </a:r>
          </a:p>
          <a:p>
            <a:pPr>
              <a:lnSpc>
                <a:spcPts val="1200"/>
              </a:lnSpc>
            </a:pPr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1200"/>
              </a:lnSpc>
            </a:pP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TV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상품인 경우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 MD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상담 후 </a:t>
            </a:r>
            <a:r>
              <a:rPr lang="ko-KR" altLang="en-US" sz="9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상품선정위원회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를 진행 하여 통과한 상품에 한하여 방송 진행이 가능 합니다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. </a:t>
            </a:r>
          </a:p>
          <a:p>
            <a:pPr>
              <a:lnSpc>
                <a:spcPts val="1200"/>
              </a:lnSpc>
            </a:pPr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1200"/>
              </a:lnSpc>
            </a:pPr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ko-KR" sz="9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3743632" y="3070765"/>
            <a:ext cx="1629079" cy="3543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altLang="ko-KR" sz="11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1200"/>
              </a:lnSpc>
            </a:pPr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1200"/>
              </a:lnSpc>
            </a:pPr>
            <a:r>
              <a:rPr lang="ko-KR" altLang="en-US" sz="900" dirty="0" err="1">
                <a:solidFill>
                  <a:schemeClr val="tx1"/>
                </a:solidFill>
                <a:latin typeface="+mn-ea"/>
              </a:rPr>
              <a:t>홈앤쇼핑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900" dirty="0" err="1">
                <a:solidFill>
                  <a:schemeClr val="tx1"/>
                </a:solidFill>
                <a:latin typeface="+mn-ea"/>
              </a:rPr>
              <a:t>입점페이지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 </a:t>
            </a:r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1200"/>
              </a:lnSpc>
            </a:pPr>
            <a:r>
              <a:rPr lang="en-US" altLang="ko-KR" sz="900" b="1" dirty="0">
                <a:solidFill>
                  <a:srgbClr val="FF0000"/>
                </a:solidFill>
                <a:latin typeface="+mn-ea"/>
              </a:rPr>
              <a:t>[</a:t>
            </a:r>
            <a:r>
              <a:rPr lang="ko-KR" altLang="en-US" sz="900" b="1" dirty="0" err="1">
                <a:solidFill>
                  <a:srgbClr val="FF0000"/>
                </a:solidFill>
                <a:latin typeface="+mn-ea"/>
              </a:rPr>
              <a:t>협력사</a:t>
            </a:r>
            <a:r>
              <a:rPr lang="en-US" altLang="ko-KR" sz="900" b="1" dirty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sz="900" b="1" dirty="0">
                <a:solidFill>
                  <a:srgbClr val="FF0000"/>
                </a:solidFill>
                <a:latin typeface="+mn-ea"/>
              </a:rPr>
              <a:t>등록</a:t>
            </a:r>
            <a:r>
              <a:rPr lang="en-US" altLang="ko-KR" sz="900" b="1" dirty="0">
                <a:solidFill>
                  <a:srgbClr val="FF0000"/>
                </a:solidFill>
                <a:latin typeface="+mn-ea"/>
              </a:rPr>
              <a:t>] 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을 클릭합니다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. </a:t>
            </a:r>
          </a:p>
          <a:p>
            <a:pPr>
              <a:lnSpc>
                <a:spcPts val="1200"/>
              </a:lnSpc>
            </a:pPr>
            <a:endParaRPr lang="en-US" altLang="ko-KR" sz="900" b="1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1200"/>
              </a:lnSpc>
            </a:pPr>
            <a:r>
              <a:rPr lang="ko-KR" altLang="en-US" sz="900" dirty="0" err="1">
                <a:solidFill>
                  <a:schemeClr val="tx1"/>
                </a:solidFill>
                <a:latin typeface="+mn-ea"/>
              </a:rPr>
              <a:t>협력사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 정보 기입 및 구비서류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통장사본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사업자등록증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인감증명서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)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를 첨부하여 제출 합니다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ts val="1200"/>
              </a:lnSpc>
            </a:pP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 </a:t>
            </a:r>
          </a:p>
          <a:p>
            <a:pPr>
              <a:lnSpc>
                <a:spcPts val="1200"/>
              </a:lnSpc>
            </a:pPr>
            <a:r>
              <a:rPr lang="en-US" altLang="ko-KR" sz="9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*</a:t>
            </a:r>
            <a:r>
              <a:rPr lang="ko-KR" altLang="en-US" sz="9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사전 준비사항</a:t>
            </a:r>
            <a:endParaRPr lang="en-US" altLang="ko-KR" sz="900" b="1" dirty="0">
              <a:solidFill>
                <a:schemeClr val="accent1">
                  <a:lumMod val="50000"/>
                </a:schemeClr>
              </a:solidFill>
              <a:latin typeface="+mn-ea"/>
            </a:endParaRPr>
          </a:p>
          <a:p>
            <a:pPr>
              <a:lnSpc>
                <a:spcPts val="1200"/>
              </a:lnSpc>
            </a:pP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공인증서는 범용 기업 공인인증서 사용필수</a:t>
            </a:r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1200"/>
              </a:lnSpc>
            </a:pP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기업 신용평가서 및 신용평가 등급 사전 확인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당사기준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 CCC+ 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이상 </a:t>
            </a:r>
            <a:r>
              <a:rPr lang="ko-KR" altLang="en-US" sz="900" dirty="0" err="1">
                <a:solidFill>
                  <a:schemeClr val="tx1"/>
                </a:solidFill>
                <a:latin typeface="+mn-ea"/>
              </a:rPr>
              <a:t>입점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 가능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)</a:t>
            </a:r>
          </a:p>
          <a:p>
            <a:pPr>
              <a:lnSpc>
                <a:spcPts val="1200"/>
              </a:lnSpc>
            </a:pPr>
            <a:endParaRPr lang="en-US" altLang="ko-KR" sz="900" b="1" dirty="0">
              <a:solidFill>
                <a:schemeClr val="tx1"/>
              </a:solidFill>
              <a:latin typeface="+mn-ea"/>
            </a:endParaRPr>
          </a:p>
          <a:p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ko-KR" sz="9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165592" y="1162785"/>
            <a:ext cx="5163159" cy="857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5500500" y="1160762"/>
            <a:ext cx="1810359" cy="9653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7438647" y="1160763"/>
            <a:ext cx="1629154" cy="9653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TextBox 42"/>
          <p:cNvSpPr txBox="1"/>
          <p:nvPr/>
        </p:nvSpPr>
        <p:spPr>
          <a:xfrm>
            <a:off x="161131" y="883765"/>
            <a:ext cx="1223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01. </a:t>
            </a:r>
            <a:r>
              <a:rPr lang="ko-KR" altLang="en-US" sz="1200" b="1" dirty="0" err="1"/>
              <a:t>입점</a:t>
            </a:r>
            <a:r>
              <a:rPr lang="ko-KR" altLang="en-US" sz="1200" b="1" dirty="0"/>
              <a:t> 시스템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391539" y="872221"/>
            <a:ext cx="1531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02.</a:t>
            </a:r>
            <a:r>
              <a:rPr lang="ko-KR" altLang="en-US" sz="1200" b="1" dirty="0"/>
              <a:t>전자계약 시스템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361180" y="880367"/>
            <a:ext cx="1495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03.</a:t>
            </a:r>
            <a:r>
              <a:rPr lang="ko-KR" altLang="en-US" sz="1200" b="1" dirty="0" err="1"/>
              <a:t>파트너스</a:t>
            </a:r>
            <a:r>
              <a:rPr lang="ko-KR" altLang="en-US" sz="1200" b="1" dirty="0"/>
              <a:t> 시스템</a:t>
            </a:r>
          </a:p>
        </p:txBody>
      </p:sp>
      <p:sp>
        <p:nvSpPr>
          <p:cNvPr id="38" name="직사각형 37"/>
          <p:cNvSpPr/>
          <p:nvPr/>
        </p:nvSpPr>
        <p:spPr>
          <a:xfrm>
            <a:off x="5705781" y="3019425"/>
            <a:ext cx="1629079" cy="3543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ko-KR" sz="700" b="1" dirty="0">
                <a:solidFill>
                  <a:schemeClr val="tx1"/>
                </a:solidFill>
                <a:latin typeface="+mn-ea"/>
              </a:rPr>
              <a:t>* </a:t>
            </a:r>
            <a:r>
              <a:rPr lang="ko-KR" altLang="en-US" sz="700" b="1" dirty="0">
                <a:solidFill>
                  <a:schemeClr val="tx1"/>
                </a:solidFill>
                <a:latin typeface="+mn-ea"/>
              </a:rPr>
              <a:t>계약문의</a:t>
            </a:r>
            <a:r>
              <a:rPr lang="en-US" altLang="ko-KR" sz="700" b="1" dirty="0">
                <a:solidFill>
                  <a:schemeClr val="tx1"/>
                </a:solidFill>
                <a:latin typeface="+mn-ea"/>
              </a:rPr>
              <a:t> 02-6364-1363 / 1393</a:t>
            </a:r>
          </a:p>
          <a:p>
            <a:pPr>
              <a:lnSpc>
                <a:spcPts val="1200"/>
              </a:lnSpc>
            </a:pPr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1200"/>
              </a:lnSpc>
            </a:pPr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r>
              <a:rPr lang="ko-KR" altLang="en-US" sz="900" dirty="0" err="1">
                <a:solidFill>
                  <a:schemeClr val="tx1"/>
                </a:solidFill>
                <a:latin typeface="+mn-ea"/>
              </a:rPr>
              <a:t>협력사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 등록이 완료가 되면 </a:t>
            </a:r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r>
              <a:rPr lang="ko-KR" altLang="en-US" sz="900" b="1" dirty="0">
                <a:solidFill>
                  <a:srgbClr val="FF0000"/>
                </a:solidFill>
                <a:latin typeface="+mn-ea"/>
              </a:rPr>
              <a:t>표준거래계약서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를 체결 해주셔야 합니다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. </a:t>
            </a:r>
          </a:p>
          <a:p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r>
              <a:rPr lang="en-US" altLang="ko-KR" sz="900" dirty="0">
                <a:hlinkClick r:id="rId8"/>
              </a:rPr>
              <a:t>http://ecs.hnsmall.com</a:t>
            </a:r>
            <a:r>
              <a:rPr lang="en-US" altLang="ko-KR" sz="900" dirty="0"/>
              <a:t> </a:t>
            </a:r>
            <a:r>
              <a:rPr lang="ko-KR" altLang="en-US" sz="900" dirty="0">
                <a:solidFill>
                  <a:schemeClr val="tx1"/>
                </a:solidFill>
              </a:rPr>
              <a:t>전자계약 사이트 로그인 후 표준거래계약서 서명을 해주시길 바랍니다</a:t>
            </a:r>
            <a:r>
              <a:rPr lang="en-US" altLang="ko-KR" sz="900" dirty="0">
                <a:solidFill>
                  <a:schemeClr val="tx1"/>
                </a:solidFill>
              </a:rPr>
              <a:t>. </a:t>
            </a:r>
          </a:p>
          <a:p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표준거래계약서는 </a:t>
            </a:r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ECS&gt;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전자계약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&gt;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표준거래계약 진행현황 메뉴에서 </a:t>
            </a:r>
            <a:r>
              <a:rPr lang="ko-KR" altLang="en-US" sz="900" dirty="0" err="1">
                <a:solidFill>
                  <a:schemeClr val="tx1"/>
                </a:solidFill>
                <a:latin typeface="+mn-ea"/>
              </a:rPr>
              <a:t>계약명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 클릭하시면 확인하실 수 </a:t>
            </a:r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있습니다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. </a:t>
            </a:r>
          </a:p>
          <a:p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표준거래계약서 서명 후 보증보험을 가입 해주시길 바랍니다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.(SGI 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서울보증보험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)</a:t>
            </a:r>
          </a:p>
          <a:p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ko-KR" sz="9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7442588" y="3019425"/>
            <a:ext cx="1629079" cy="3543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altLang="ko-KR" sz="11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1200"/>
              </a:lnSpc>
            </a:pPr>
            <a:endParaRPr lang="en-US" altLang="ko-KR" sz="9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1200"/>
              </a:lnSpc>
            </a:pP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모든 </a:t>
            </a:r>
            <a:r>
              <a:rPr lang="ko-KR" altLang="en-US" sz="900" dirty="0" err="1">
                <a:solidFill>
                  <a:schemeClr val="tx1"/>
                </a:solidFill>
                <a:latin typeface="+mn-ea"/>
              </a:rPr>
              <a:t>입점절차를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 완료 하신 후 </a:t>
            </a:r>
            <a:r>
              <a:rPr lang="ko-KR" altLang="en-US" sz="900" dirty="0" err="1">
                <a:solidFill>
                  <a:schemeClr val="tx1"/>
                </a:solidFill>
                <a:latin typeface="+mn-ea"/>
              </a:rPr>
              <a:t>홈앤쇼핑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900" dirty="0" err="1">
                <a:solidFill>
                  <a:schemeClr val="tx1"/>
                </a:solidFill>
                <a:latin typeface="+mn-ea"/>
              </a:rPr>
              <a:t>파트너스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 시스템 관련 교육을 진행하셔야 합니다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. (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월 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2</a:t>
            </a:r>
            <a:r>
              <a:rPr lang="ko-KR" altLang="en-US" sz="900" dirty="0">
                <a:solidFill>
                  <a:schemeClr val="tx1"/>
                </a:solidFill>
                <a:latin typeface="+mn-ea"/>
              </a:rPr>
              <a:t>회 교육 진행</a:t>
            </a:r>
            <a:r>
              <a:rPr lang="en-US" altLang="ko-KR" sz="900" dirty="0">
                <a:solidFill>
                  <a:schemeClr val="tx1"/>
                </a:solidFill>
                <a:latin typeface="+mn-ea"/>
              </a:rPr>
              <a:t>)</a:t>
            </a:r>
          </a:p>
          <a:p>
            <a:pPr>
              <a:lnSpc>
                <a:spcPts val="1200"/>
              </a:lnSpc>
            </a:pPr>
            <a:endParaRPr lang="en-US" altLang="ko-KR" sz="9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6153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 flipV="1">
            <a:off x="0" y="598716"/>
            <a:ext cx="9144000" cy="8709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5486396" y="967153"/>
            <a:ext cx="336745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68812" y="1019913"/>
            <a:ext cx="3385038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latin typeface="+mn-ea"/>
              </a:rPr>
              <a:t>홈</a:t>
            </a:r>
            <a:r>
              <a:rPr lang="en-US" altLang="ko-KR" sz="1300" b="1" dirty="0">
                <a:latin typeface="+mn-ea"/>
              </a:rPr>
              <a:t>&amp;</a:t>
            </a:r>
            <a:r>
              <a:rPr lang="ko-KR" altLang="en-US" sz="1300" b="1" dirty="0">
                <a:latin typeface="+mn-ea"/>
              </a:rPr>
              <a:t>쇼핑 </a:t>
            </a:r>
            <a:r>
              <a:rPr lang="ko-KR" altLang="en-US" sz="1300" b="1" dirty="0" err="1">
                <a:latin typeface="+mn-ea"/>
              </a:rPr>
              <a:t>입점시스템</a:t>
            </a:r>
            <a:r>
              <a:rPr lang="en-US" altLang="ko-KR" sz="1300" b="1" dirty="0">
                <a:latin typeface="+mn-ea"/>
              </a:rPr>
              <a:t>&gt;</a:t>
            </a:r>
            <a:r>
              <a:rPr lang="ko-KR" altLang="en-US" sz="1300" b="1" dirty="0" err="1">
                <a:latin typeface="+mn-ea"/>
              </a:rPr>
              <a:t>입점신청</a:t>
            </a:r>
            <a:r>
              <a:rPr lang="en-US" altLang="ko-KR" sz="1300" b="1" dirty="0">
                <a:latin typeface="+mn-ea"/>
              </a:rPr>
              <a:t>&gt;</a:t>
            </a:r>
            <a:r>
              <a:rPr lang="ko-KR" altLang="en-US" sz="1300" b="1" dirty="0">
                <a:latin typeface="+mn-ea"/>
              </a:rPr>
              <a:t>회원가입</a:t>
            </a:r>
            <a:endParaRPr lang="en-US" altLang="ko-KR" sz="1300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000" b="1" dirty="0">
                <a:latin typeface="+mn-ea"/>
              </a:rPr>
              <a:t>http://join.hnsmall.com/main</a:t>
            </a:r>
            <a:endParaRPr lang="ko-KR" altLang="en-US" sz="1000" b="1" dirty="0">
              <a:latin typeface="+mn-ea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556738" y="1802424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67754" y="1802424"/>
            <a:ext cx="344517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신규 협력사인 경우 해당 협력사의 사업자등록</a:t>
            </a:r>
            <a:r>
              <a:rPr lang="en-US" altLang="ko-KR" sz="1000" dirty="0"/>
              <a:t> </a:t>
            </a:r>
            <a:r>
              <a:rPr lang="ko-KR" altLang="en-US" sz="1000" dirty="0"/>
              <a:t>번호와 </a:t>
            </a:r>
            <a:endParaRPr lang="en-US" altLang="ko-KR" sz="1000" dirty="0"/>
          </a:p>
          <a:p>
            <a:r>
              <a:rPr lang="ko-KR" altLang="en-US" sz="1000" dirty="0"/>
              <a:t>원하시는 비밀번호를 설정 하신 후 </a:t>
            </a:r>
            <a:r>
              <a:rPr lang="en-US" altLang="ko-KR" sz="1000" dirty="0"/>
              <a:t>[</a:t>
            </a:r>
            <a:r>
              <a:rPr lang="ko-KR" altLang="en-US" sz="1000" dirty="0"/>
              <a:t>확인</a:t>
            </a:r>
            <a:r>
              <a:rPr lang="en-US" altLang="ko-KR" sz="1000" dirty="0"/>
              <a:t>] </a:t>
            </a:r>
            <a:r>
              <a:rPr lang="ko-KR" altLang="en-US" sz="1000" dirty="0"/>
              <a:t>버튼을 누르시어 </a:t>
            </a:r>
            <a:endParaRPr lang="en-US" altLang="ko-KR" sz="1000" dirty="0"/>
          </a:p>
          <a:p>
            <a:r>
              <a:rPr lang="ko-KR" altLang="en-US" sz="1000" dirty="0"/>
              <a:t>회원가입을 해주시길 바랍니다</a:t>
            </a:r>
            <a:r>
              <a:rPr lang="en-US" altLang="ko-KR" sz="1000" dirty="0"/>
              <a:t>. </a:t>
            </a:r>
          </a:p>
        </p:txBody>
      </p:sp>
      <p:pic>
        <p:nvPicPr>
          <p:cNvPr id="31" name="그림 3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90" r="16644"/>
          <a:stretch/>
        </p:blipFill>
        <p:spPr>
          <a:xfrm>
            <a:off x="149475" y="742941"/>
            <a:ext cx="4976440" cy="5926149"/>
          </a:xfrm>
          <a:prstGeom prst="rect">
            <a:avLst/>
          </a:prstGeom>
        </p:spPr>
      </p:pic>
      <p:sp>
        <p:nvSpPr>
          <p:cNvPr id="47" name="직사각형 46"/>
          <p:cNvSpPr/>
          <p:nvPr/>
        </p:nvSpPr>
        <p:spPr>
          <a:xfrm>
            <a:off x="4466492" y="2356422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706" y="92221"/>
            <a:ext cx="9372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입점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제안</a:t>
            </a:r>
            <a:r>
              <a: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</a:t>
            </a:r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협력사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등록 매뉴얼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/>
              <a:t>Stage 2. </a:t>
            </a:r>
            <a:r>
              <a:rPr lang="ko-KR" altLang="en-US" sz="1400" b="1" dirty="0" err="1"/>
              <a:t>입점</a:t>
            </a:r>
            <a:r>
              <a:rPr lang="ko-KR" altLang="en-US" sz="1400" b="1" dirty="0"/>
              <a:t> 신청 로그인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07270" y="738501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b="1" dirty="0">
                <a:solidFill>
                  <a:schemeClr val="bg2">
                    <a:lumMod val="25000"/>
                  </a:schemeClr>
                </a:solidFill>
              </a:rPr>
              <a:t>■ 화면 설명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4</a:t>
            </a:fld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446" y="4924768"/>
            <a:ext cx="2810472" cy="148393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4184902" y="4704960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200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 flipV="1">
            <a:off x="0" y="598716"/>
            <a:ext cx="9144000" cy="8709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5486396" y="967153"/>
            <a:ext cx="336745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68812" y="1019913"/>
            <a:ext cx="33850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latin typeface="+mn-ea"/>
              </a:rPr>
              <a:t>홈</a:t>
            </a:r>
            <a:r>
              <a:rPr lang="en-US" altLang="ko-KR" sz="1300" b="1" dirty="0">
                <a:latin typeface="+mn-ea"/>
              </a:rPr>
              <a:t>&amp;</a:t>
            </a:r>
            <a:r>
              <a:rPr lang="ko-KR" altLang="en-US" sz="1300" b="1" dirty="0">
                <a:latin typeface="+mn-ea"/>
              </a:rPr>
              <a:t>쇼핑 </a:t>
            </a:r>
            <a:r>
              <a:rPr lang="ko-KR" altLang="en-US" sz="1300" b="1" dirty="0" err="1">
                <a:latin typeface="+mn-ea"/>
              </a:rPr>
              <a:t>입점시스템</a:t>
            </a:r>
            <a:r>
              <a:rPr lang="en-US" altLang="ko-KR" sz="1300" b="1" dirty="0">
                <a:latin typeface="+mn-ea"/>
              </a:rPr>
              <a:t>&gt;</a:t>
            </a:r>
            <a:r>
              <a:rPr lang="ko-KR" altLang="en-US" sz="1300" b="1" dirty="0" err="1">
                <a:latin typeface="+mn-ea"/>
              </a:rPr>
              <a:t>입점신청</a:t>
            </a:r>
            <a:r>
              <a:rPr lang="en-US" altLang="ko-KR" sz="1300" b="1" dirty="0">
                <a:latin typeface="+mn-ea"/>
              </a:rPr>
              <a:t>&gt;</a:t>
            </a:r>
            <a:r>
              <a:rPr lang="ko-KR" altLang="en-US" sz="1300" b="1" dirty="0">
                <a:latin typeface="+mn-ea"/>
              </a:rPr>
              <a:t>로그인</a:t>
            </a:r>
            <a:endParaRPr lang="en-US" altLang="ko-KR" sz="1300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000" b="1" dirty="0">
                <a:latin typeface="+mn-ea"/>
              </a:rPr>
              <a:t>http://join.hnsmall.com/main</a:t>
            </a:r>
            <a:endParaRPr lang="ko-KR" altLang="en-US" sz="1000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endParaRPr lang="en-US" altLang="ko-KR" sz="1300" b="1" dirty="0">
              <a:latin typeface="+mn-ea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556738" y="1802424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67754" y="1802424"/>
            <a:ext cx="3435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회원가입 때 입력하신 사업자등록 번호와 비밀번호를 입력</a:t>
            </a:r>
            <a:endParaRPr lang="en-US" altLang="ko-KR" sz="1000" dirty="0"/>
          </a:p>
          <a:p>
            <a:r>
              <a:rPr lang="ko-KR" altLang="en-US" sz="1000" dirty="0"/>
              <a:t>하신 후 </a:t>
            </a:r>
            <a:r>
              <a:rPr lang="ko-KR" altLang="en-US" sz="1000" dirty="0" err="1"/>
              <a:t>로그인을</a:t>
            </a:r>
            <a:r>
              <a:rPr lang="ko-KR" altLang="en-US" sz="1000" dirty="0"/>
              <a:t> 해주시길 바랍니다</a:t>
            </a:r>
            <a:r>
              <a:rPr lang="en-US" altLang="ko-KR" sz="1000" dirty="0"/>
              <a:t>. </a:t>
            </a:r>
            <a:r>
              <a:rPr lang="ko-KR" altLang="en-US" sz="1000" dirty="0"/>
              <a:t> </a:t>
            </a:r>
            <a:endParaRPr lang="en-US" altLang="ko-KR" sz="1000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75" t="-436" r="16146" b="436"/>
          <a:stretch/>
        </p:blipFill>
        <p:spPr>
          <a:xfrm>
            <a:off x="152402" y="738503"/>
            <a:ext cx="4981575" cy="5930587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4352193" y="2385647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706" y="92221"/>
            <a:ext cx="9372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입점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제안</a:t>
            </a:r>
            <a:r>
              <a: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</a:t>
            </a:r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협력사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등록 매뉴얼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/>
              <a:t>Stage 2. </a:t>
            </a:r>
            <a:r>
              <a:rPr lang="ko-KR" altLang="en-US" sz="1400" b="1" dirty="0" err="1"/>
              <a:t>입점</a:t>
            </a:r>
            <a:r>
              <a:rPr lang="ko-KR" altLang="en-US" sz="1400" b="1" dirty="0"/>
              <a:t> 신청 로그인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07270" y="738501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b="1" dirty="0">
                <a:solidFill>
                  <a:schemeClr val="bg2">
                    <a:lumMod val="25000"/>
                  </a:schemeClr>
                </a:solidFill>
              </a:rPr>
              <a:t>■ 화면 설명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5</a:t>
            </a:fld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600" y="4863221"/>
            <a:ext cx="2810472" cy="148393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4114928" y="4643413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5556738" y="2457392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67754" y="2457392"/>
            <a:ext cx="31790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이미 당사에 </a:t>
            </a:r>
            <a:r>
              <a:rPr lang="ko-KR" altLang="en-US" sz="1000" dirty="0" err="1"/>
              <a:t>입점이</a:t>
            </a:r>
            <a:r>
              <a:rPr lang="ko-KR" altLang="en-US" sz="1000" dirty="0"/>
              <a:t> 되어있는 기 </a:t>
            </a:r>
            <a:r>
              <a:rPr lang="ko-KR" altLang="en-US" sz="1000" dirty="0" err="1"/>
              <a:t>입점</a:t>
            </a:r>
            <a:r>
              <a:rPr lang="ko-KR" altLang="en-US" sz="1000" dirty="0"/>
              <a:t> 협력사인 경우</a:t>
            </a:r>
            <a:endParaRPr lang="en-US" altLang="ko-KR" sz="1000" dirty="0"/>
          </a:p>
          <a:p>
            <a:r>
              <a:rPr lang="ko-KR" altLang="en-US" sz="1000" dirty="0"/>
              <a:t>기존업체 </a:t>
            </a:r>
            <a:r>
              <a:rPr lang="ko-KR" altLang="en-US" sz="1000" dirty="0" err="1"/>
              <a:t>로그인을</a:t>
            </a:r>
            <a:r>
              <a:rPr lang="ko-KR" altLang="en-US" sz="1000" dirty="0"/>
              <a:t> 이용하시어  업체코드를 이용하여 </a:t>
            </a:r>
            <a:endParaRPr lang="en-US" altLang="ko-KR" sz="1000" dirty="0"/>
          </a:p>
          <a:p>
            <a:r>
              <a:rPr lang="ko-KR" altLang="en-US" sz="1000" dirty="0" err="1"/>
              <a:t>로그인을</a:t>
            </a:r>
            <a:r>
              <a:rPr lang="ko-KR" altLang="en-US" sz="1000" dirty="0"/>
              <a:t> 해주시길 바랍니다</a:t>
            </a:r>
            <a:r>
              <a:rPr lang="en-US" altLang="ko-KR" sz="1000" dirty="0"/>
              <a:t>. 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353" y="3703796"/>
            <a:ext cx="1904029" cy="28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685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 flipV="1">
            <a:off x="0" y="598716"/>
            <a:ext cx="9144000" cy="8709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5486396" y="967153"/>
            <a:ext cx="336745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68812" y="1019915"/>
            <a:ext cx="338503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latin typeface="+mn-ea"/>
              </a:rPr>
              <a:t>홈</a:t>
            </a:r>
            <a:r>
              <a:rPr lang="en-US" altLang="ko-KR" sz="1300" b="1" dirty="0">
                <a:latin typeface="+mn-ea"/>
              </a:rPr>
              <a:t>&amp;</a:t>
            </a:r>
            <a:r>
              <a:rPr lang="ko-KR" altLang="en-US" sz="1300" b="1" dirty="0">
                <a:latin typeface="+mn-ea"/>
              </a:rPr>
              <a:t>쇼핑 </a:t>
            </a:r>
            <a:r>
              <a:rPr lang="ko-KR" altLang="en-US" sz="1300" b="1" dirty="0" err="1">
                <a:latin typeface="+mn-ea"/>
              </a:rPr>
              <a:t>입점시스템</a:t>
            </a:r>
            <a:r>
              <a:rPr lang="en-US" altLang="ko-KR" sz="1300" b="1" dirty="0">
                <a:latin typeface="+mn-ea"/>
              </a:rPr>
              <a:t>&gt;</a:t>
            </a:r>
            <a:r>
              <a:rPr lang="ko-KR" altLang="en-US" sz="1300" b="1" dirty="0" err="1">
                <a:latin typeface="+mn-ea"/>
              </a:rPr>
              <a:t>입점신청</a:t>
            </a:r>
            <a:r>
              <a:rPr lang="en-US" altLang="ko-KR" sz="1300" b="1" dirty="0">
                <a:latin typeface="+mn-ea"/>
              </a:rPr>
              <a:t>&gt;</a:t>
            </a:r>
            <a:r>
              <a:rPr lang="ko-KR" altLang="en-US" sz="1300" b="1" dirty="0">
                <a:latin typeface="+mn-ea"/>
              </a:rPr>
              <a:t>로그인</a:t>
            </a:r>
            <a:r>
              <a:rPr lang="en-US" altLang="ko-KR" sz="1300" b="1" dirty="0">
                <a:latin typeface="+mn-ea"/>
              </a:rPr>
              <a:t>&gt;</a:t>
            </a:r>
          </a:p>
          <a:p>
            <a:pPr algn="ctr">
              <a:lnSpc>
                <a:spcPct val="150000"/>
              </a:lnSpc>
            </a:pPr>
            <a:r>
              <a:rPr lang="ko-KR" altLang="en-US" sz="1300" b="1" dirty="0">
                <a:latin typeface="+mn-ea"/>
              </a:rPr>
              <a:t>비밀번호 찾기</a:t>
            </a:r>
            <a:endParaRPr lang="en-US" altLang="ko-KR" sz="1300" b="1" dirty="0">
              <a:latin typeface="+mn-ea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553222" y="1802424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64238" y="1802424"/>
            <a:ext cx="343555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err="1"/>
              <a:t>입점신청</a:t>
            </a:r>
            <a:r>
              <a:rPr lang="ko-KR" altLang="en-US" sz="1000" dirty="0"/>
              <a:t> 기업정보 입력 시 기재하신</a:t>
            </a:r>
            <a:r>
              <a:rPr lang="en-US" altLang="ko-KR" sz="1000" dirty="0"/>
              <a:t> </a:t>
            </a:r>
            <a:r>
              <a:rPr lang="ko-KR" altLang="en-US" sz="1000" dirty="0"/>
              <a:t>협력사의 사업자</a:t>
            </a:r>
            <a:endParaRPr lang="en-US" altLang="ko-KR" sz="1000" dirty="0"/>
          </a:p>
          <a:p>
            <a:r>
              <a:rPr lang="ko-KR" altLang="en-US" sz="1000" dirty="0"/>
              <a:t>등록번호와 담당자 연락처를 입력하신 후 인증번호 발송을 </a:t>
            </a:r>
            <a:endParaRPr lang="en-US" altLang="ko-KR" sz="1000" dirty="0"/>
          </a:p>
          <a:p>
            <a:r>
              <a:rPr lang="ko-KR" altLang="en-US" sz="1000" dirty="0"/>
              <a:t>누르시면 담당자의 연락처로</a:t>
            </a:r>
            <a:r>
              <a:rPr lang="en-US" altLang="ko-KR" sz="1000" dirty="0"/>
              <a:t> </a:t>
            </a:r>
            <a:r>
              <a:rPr lang="ko-KR" altLang="en-US" sz="1000" dirty="0"/>
              <a:t>인증번호가 발송됩니다</a:t>
            </a:r>
            <a:r>
              <a:rPr lang="en-US" altLang="ko-KR" sz="1000" dirty="0"/>
              <a:t>. </a:t>
            </a:r>
          </a:p>
          <a:p>
            <a:r>
              <a:rPr lang="ko-KR" altLang="en-US" sz="1000" dirty="0"/>
              <a:t>받으신 인증번호를 입력해주시고 확인을 눌러주시길 </a:t>
            </a:r>
            <a:endParaRPr lang="en-US" altLang="ko-KR" sz="1000" dirty="0"/>
          </a:p>
          <a:p>
            <a:r>
              <a:rPr lang="ko-KR" altLang="en-US" sz="1000" dirty="0"/>
              <a:t>바랍니다</a:t>
            </a:r>
            <a:r>
              <a:rPr lang="en-US" altLang="ko-KR" sz="1000" dirty="0"/>
              <a:t>.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3508132" y="3703794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6" r="17596"/>
          <a:stretch/>
        </p:blipFill>
        <p:spPr>
          <a:xfrm>
            <a:off x="151667" y="738503"/>
            <a:ext cx="4974248" cy="5930587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3924300" y="2570285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719148" y="4275994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556156" y="3062655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67174" y="3062655"/>
            <a:ext cx="3392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해당 협력사의 담당자 변경이 있거나 연락처가 변경이 된</a:t>
            </a:r>
            <a:endParaRPr lang="en-US" altLang="ko-KR" sz="1000" dirty="0"/>
          </a:p>
          <a:p>
            <a:r>
              <a:rPr lang="ko-KR" altLang="en-US" sz="1000" dirty="0"/>
              <a:t>경우에는 </a:t>
            </a:r>
            <a:r>
              <a:rPr lang="en-US" altLang="ko-KR" sz="1000" dirty="0">
                <a:hlinkClick r:id="rId4"/>
              </a:rPr>
              <a:t>syr73@hnsmall.com</a:t>
            </a:r>
            <a:r>
              <a:rPr lang="en-US" altLang="ko-KR" sz="1000" dirty="0"/>
              <a:t> , </a:t>
            </a:r>
            <a:r>
              <a:rPr lang="en-US" altLang="ko-KR" sz="1000" dirty="0">
                <a:hlinkClick r:id="rId5"/>
              </a:rPr>
              <a:t>milktea8@hnsmall.com</a:t>
            </a:r>
            <a:r>
              <a:rPr lang="en-US" altLang="ko-KR" sz="1000" dirty="0"/>
              <a:t> </a:t>
            </a:r>
            <a:r>
              <a:rPr lang="ko-KR" altLang="en-US" sz="1000" dirty="0"/>
              <a:t>으로</a:t>
            </a:r>
            <a:endParaRPr lang="en-US" altLang="ko-KR" sz="1000" dirty="0"/>
          </a:p>
          <a:p>
            <a:r>
              <a:rPr lang="ko-KR" altLang="en-US" sz="1000" dirty="0"/>
              <a:t>업체명</a:t>
            </a:r>
            <a:r>
              <a:rPr lang="en-US" altLang="ko-KR" sz="1000" dirty="0"/>
              <a:t>, </a:t>
            </a:r>
            <a:r>
              <a:rPr lang="ko-KR" altLang="en-US" sz="1000" dirty="0"/>
              <a:t>사업자번호</a:t>
            </a:r>
            <a:r>
              <a:rPr lang="en-US" altLang="ko-KR" sz="1000" dirty="0"/>
              <a:t>, </a:t>
            </a:r>
            <a:r>
              <a:rPr lang="ko-KR" altLang="en-US" sz="1000" dirty="0"/>
              <a:t>변경된 담당자명</a:t>
            </a:r>
            <a:r>
              <a:rPr lang="en-US" altLang="ko-KR" sz="1000" dirty="0"/>
              <a:t>, </a:t>
            </a:r>
            <a:r>
              <a:rPr lang="ko-KR" altLang="en-US" sz="1000" dirty="0"/>
              <a:t>담당자연락처를</a:t>
            </a:r>
            <a:br>
              <a:rPr lang="en-US" altLang="ko-KR" sz="1000" dirty="0"/>
            </a:br>
            <a:r>
              <a:rPr lang="ko-KR" altLang="en-US" sz="1000" dirty="0"/>
              <a:t>기재하여 요청 하여 주시길 바랍니다</a:t>
            </a:r>
            <a:r>
              <a:rPr lang="en-US" altLang="ko-KR" sz="1000" dirty="0"/>
              <a:t>.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706" y="92221"/>
            <a:ext cx="9372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입점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제안</a:t>
            </a:r>
            <a:r>
              <a: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</a:t>
            </a:r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협력사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등록 매뉴얼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/>
              <a:t>Stage 2. </a:t>
            </a:r>
            <a:r>
              <a:rPr lang="ko-KR" altLang="en-US" sz="1400" b="1" dirty="0" err="1"/>
              <a:t>입점</a:t>
            </a:r>
            <a:r>
              <a:rPr lang="ko-KR" altLang="en-US" sz="1400" b="1" dirty="0"/>
              <a:t> 신청 로그인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407270" y="738501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b="1" dirty="0">
                <a:solidFill>
                  <a:schemeClr val="bg2">
                    <a:lumMod val="25000"/>
                  </a:schemeClr>
                </a:solidFill>
              </a:rPr>
              <a:t>■ 화면 설명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5958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 flipV="1">
            <a:off x="0" y="598716"/>
            <a:ext cx="9144000" cy="8709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5486396" y="967153"/>
            <a:ext cx="336745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68812" y="1019915"/>
            <a:ext cx="3385038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latin typeface="+mn-ea"/>
              </a:rPr>
              <a:t>홈</a:t>
            </a:r>
            <a:r>
              <a:rPr lang="en-US" altLang="ko-KR" sz="1300" b="1" dirty="0">
                <a:latin typeface="+mn-ea"/>
              </a:rPr>
              <a:t>&amp;</a:t>
            </a:r>
            <a:r>
              <a:rPr lang="ko-KR" altLang="en-US" sz="1300" b="1" dirty="0">
                <a:latin typeface="+mn-ea"/>
              </a:rPr>
              <a:t>쇼핑 </a:t>
            </a:r>
            <a:r>
              <a:rPr lang="ko-KR" altLang="en-US" sz="1300" b="1" dirty="0" err="1">
                <a:latin typeface="+mn-ea"/>
              </a:rPr>
              <a:t>입점시스템</a:t>
            </a:r>
            <a:r>
              <a:rPr lang="en-US" altLang="ko-KR" sz="1300" b="1" dirty="0">
                <a:latin typeface="+mn-ea"/>
              </a:rPr>
              <a:t>&gt;</a:t>
            </a:r>
            <a:r>
              <a:rPr lang="ko-KR" altLang="en-US" sz="1300" b="1" dirty="0" err="1">
                <a:latin typeface="+mn-ea"/>
              </a:rPr>
              <a:t>입점신청</a:t>
            </a:r>
            <a:r>
              <a:rPr lang="en-US" altLang="ko-KR" sz="1300" b="1" dirty="0">
                <a:latin typeface="+mn-ea"/>
              </a:rPr>
              <a:t>&gt;</a:t>
            </a:r>
            <a:r>
              <a:rPr lang="ko-KR" altLang="en-US" sz="1300" b="1" dirty="0">
                <a:latin typeface="+mn-ea"/>
              </a:rPr>
              <a:t>기업정보</a:t>
            </a:r>
            <a:endParaRPr lang="en-US" altLang="ko-KR" sz="1300" b="1" dirty="0">
              <a:latin typeface="+mn-ea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545602" y="1802424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56620" y="1802426"/>
            <a:ext cx="3076483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해당 </a:t>
            </a:r>
            <a:r>
              <a:rPr lang="ko-KR" altLang="en-US" sz="1000" dirty="0" err="1"/>
              <a:t>협력사</a:t>
            </a:r>
            <a:r>
              <a:rPr lang="ko-KR" altLang="en-US" sz="1000" dirty="0"/>
              <a:t> </a:t>
            </a:r>
            <a:r>
              <a:rPr lang="ko-KR" altLang="en-US" sz="1000" dirty="0" err="1"/>
              <a:t>입점</a:t>
            </a:r>
            <a:r>
              <a:rPr lang="ko-KR" altLang="en-US" sz="1000" dirty="0"/>
              <a:t> 담당자의 성함</a:t>
            </a:r>
            <a:r>
              <a:rPr lang="en-US" altLang="ko-KR" sz="1000" dirty="0"/>
              <a:t>, </a:t>
            </a:r>
            <a:r>
              <a:rPr lang="ko-KR" altLang="en-US" sz="1000" dirty="0" err="1"/>
              <a:t>이메일</a:t>
            </a:r>
            <a:r>
              <a:rPr lang="en-US" altLang="ko-KR" sz="1000" dirty="0"/>
              <a:t>, </a:t>
            </a:r>
            <a:r>
              <a:rPr lang="ko-KR" altLang="en-US" sz="1000" dirty="0"/>
              <a:t>연락처를 </a:t>
            </a:r>
            <a:endParaRPr lang="en-US" altLang="ko-KR" sz="1000" dirty="0"/>
          </a:p>
          <a:p>
            <a:r>
              <a:rPr lang="ko-KR" altLang="en-US" sz="1000" dirty="0"/>
              <a:t>기재해주시길 바랍니다</a:t>
            </a:r>
            <a:r>
              <a:rPr lang="en-US" altLang="ko-KR" sz="700" dirty="0"/>
              <a:t>. </a:t>
            </a:r>
          </a:p>
          <a:p>
            <a:endParaRPr lang="en-US" altLang="ko-KR" sz="700" dirty="0"/>
          </a:p>
          <a:p>
            <a:r>
              <a:rPr lang="ko-KR" altLang="en-US" sz="800" dirty="0" err="1"/>
              <a:t>입점</a:t>
            </a:r>
            <a:r>
              <a:rPr lang="ko-KR" altLang="en-US" sz="800" dirty="0"/>
              <a:t> 제안 및 상품제안 검토결과와 </a:t>
            </a:r>
            <a:r>
              <a:rPr lang="ko-KR" altLang="en-US" sz="800" dirty="0" err="1"/>
              <a:t>협력사</a:t>
            </a:r>
            <a:r>
              <a:rPr lang="ko-KR" altLang="en-US" sz="800" dirty="0"/>
              <a:t> 등록 처리 진행과 결과 </a:t>
            </a:r>
            <a:endParaRPr lang="en-US" altLang="ko-KR" sz="800" dirty="0"/>
          </a:p>
          <a:p>
            <a:r>
              <a:rPr lang="ko-KR" altLang="en-US" sz="800" dirty="0"/>
              <a:t>안내를 위해</a:t>
            </a:r>
            <a:r>
              <a:rPr lang="en-US" altLang="ko-KR" sz="800" dirty="0"/>
              <a:t> </a:t>
            </a:r>
            <a:r>
              <a:rPr lang="ko-KR" altLang="en-US" sz="800" dirty="0"/>
              <a:t>연락처를 정확히 입력하셔야 합니다</a:t>
            </a:r>
            <a:r>
              <a:rPr lang="en-US" altLang="ko-KR" sz="800" dirty="0"/>
              <a:t>. 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7" r="16442"/>
          <a:stretch/>
        </p:blipFill>
        <p:spPr>
          <a:xfrm>
            <a:off x="151667" y="738503"/>
            <a:ext cx="4974248" cy="5930587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1752600" y="1701312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966547" y="2651695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989998" y="4440583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3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558302" y="2880432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69318" y="2880432"/>
            <a:ext cx="3363421" cy="11849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해당 협력사의 사업자 및 대표자 정보를 기재 해주시길 </a:t>
            </a:r>
            <a:endParaRPr lang="en-US" altLang="ko-KR" sz="1000" dirty="0"/>
          </a:p>
          <a:p>
            <a:r>
              <a:rPr lang="ko-KR" altLang="en-US" sz="1000" dirty="0"/>
              <a:t>바랍니다</a:t>
            </a:r>
            <a:r>
              <a:rPr lang="en-US" altLang="ko-KR" sz="1000" dirty="0"/>
              <a:t>. </a:t>
            </a:r>
            <a:r>
              <a:rPr lang="ko-KR" altLang="en-US" sz="1000" dirty="0"/>
              <a:t> </a:t>
            </a:r>
            <a:endParaRPr lang="en-US" altLang="ko-KR" sz="1000" dirty="0"/>
          </a:p>
          <a:p>
            <a:endParaRPr lang="en-US" altLang="ko-KR" sz="700" dirty="0"/>
          </a:p>
          <a:p>
            <a:r>
              <a:rPr lang="ko-KR" altLang="en-US" sz="800" dirty="0"/>
              <a:t>사업자등록증 상의 정보와 기재된 정보는 반드시 일치되어야 합니다</a:t>
            </a:r>
            <a:r>
              <a:rPr lang="en-US" altLang="ko-KR" sz="800" dirty="0"/>
              <a:t>.</a:t>
            </a:r>
          </a:p>
          <a:p>
            <a:endParaRPr lang="en-US" altLang="ko-KR" sz="800" dirty="0"/>
          </a:p>
          <a:p>
            <a:r>
              <a:rPr lang="en-US" altLang="ko-KR" sz="700" b="1" dirty="0">
                <a:solidFill>
                  <a:srgbClr val="FF0000"/>
                </a:solidFill>
              </a:rPr>
              <a:t>※ </a:t>
            </a:r>
            <a:r>
              <a:rPr lang="ko-KR" altLang="en-US" sz="700" b="1" dirty="0">
                <a:solidFill>
                  <a:srgbClr val="FF0000"/>
                </a:solidFill>
              </a:rPr>
              <a:t>공동대표일 경우 </a:t>
            </a:r>
            <a:r>
              <a:rPr lang="en-US" altLang="ko-KR" sz="700" b="1" dirty="0">
                <a:solidFill>
                  <a:srgbClr val="FF0000"/>
                </a:solidFill>
              </a:rPr>
              <a:t>“</a:t>
            </a:r>
            <a:r>
              <a:rPr lang="ko-KR" altLang="en-US" sz="700" b="1" dirty="0">
                <a:solidFill>
                  <a:srgbClr val="FF0000"/>
                </a:solidFill>
              </a:rPr>
              <a:t>김영희 외 </a:t>
            </a:r>
            <a:r>
              <a:rPr lang="en-US" altLang="ko-KR" sz="700" b="1" dirty="0">
                <a:solidFill>
                  <a:srgbClr val="FF0000"/>
                </a:solidFill>
              </a:rPr>
              <a:t>1</a:t>
            </a:r>
            <a:r>
              <a:rPr lang="ko-KR" altLang="en-US" sz="700" b="1" dirty="0">
                <a:solidFill>
                  <a:srgbClr val="FF0000"/>
                </a:solidFill>
              </a:rPr>
              <a:t>명</a:t>
            </a:r>
            <a:r>
              <a:rPr lang="en-US" altLang="ko-KR" sz="700" b="1" dirty="0">
                <a:solidFill>
                  <a:srgbClr val="FF0000"/>
                </a:solidFill>
              </a:rPr>
              <a:t>“ </a:t>
            </a:r>
            <a:r>
              <a:rPr lang="ko-KR" altLang="en-US" sz="700" b="1" dirty="0">
                <a:solidFill>
                  <a:srgbClr val="FF0000"/>
                </a:solidFill>
              </a:rPr>
              <a:t>과 같은 형태로 입력해주시길 바랍니다</a:t>
            </a:r>
            <a:r>
              <a:rPr lang="en-US" altLang="ko-KR" sz="700" b="1" dirty="0">
                <a:solidFill>
                  <a:srgbClr val="FF0000"/>
                </a:solidFill>
              </a:rPr>
              <a:t>.</a:t>
            </a:r>
          </a:p>
          <a:p>
            <a:r>
              <a:rPr lang="ko-KR" altLang="en-US" sz="700" b="1" dirty="0">
                <a:solidFill>
                  <a:srgbClr val="FF0000"/>
                </a:solidFill>
              </a:rPr>
              <a:t>    각자대표일 경우 </a:t>
            </a:r>
            <a:r>
              <a:rPr lang="en-US" altLang="ko-KR" sz="700" b="1" dirty="0">
                <a:solidFill>
                  <a:srgbClr val="FF0000"/>
                </a:solidFill>
              </a:rPr>
              <a:t>“</a:t>
            </a:r>
            <a:r>
              <a:rPr lang="ko-KR" altLang="en-US" sz="700" b="1" dirty="0">
                <a:solidFill>
                  <a:srgbClr val="FF0000"/>
                </a:solidFill>
              </a:rPr>
              <a:t>김영희</a:t>
            </a:r>
            <a:r>
              <a:rPr lang="en-US" altLang="ko-KR" sz="700" b="1" dirty="0">
                <a:solidFill>
                  <a:srgbClr val="FF0000"/>
                </a:solidFill>
              </a:rPr>
              <a:t>, </a:t>
            </a:r>
            <a:r>
              <a:rPr lang="ko-KR" altLang="en-US" sz="700" b="1" dirty="0">
                <a:solidFill>
                  <a:srgbClr val="FF0000"/>
                </a:solidFill>
              </a:rPr>
              <a:t>김철수</a:t>
            </a:r>
            <a:r>
              <a:rPr lang="en-US" altLang="ko-KR" sz="700" b="1" dirty="0">
                <a:solidFill>
                  <a:srgbClr val="FF0000"/>
                </a:solidFill>
              </a:rPr>
              <a:t>” </a:t>
            </a:r>
            <a:r>
              <a:rPr lang="ko-KR" altLang="en-US" sz="700" b="1" dirty="0">
                <a:solidFill>
                  <a:srgbClr val="FF0000"/>
                </a:solidFill>
              </a:rPr>
              <a:t>와 같은 형태로 입력해주시길 바랍니다</a:t>
            </a:r>
            <a:r>
              <a:rPr lang="en-US" altLang="ko-KR" sz="700" b="1" dirty="0"/>
              <a:t>.  </a:t>
            </a:r>
          </a:p>
          <a:p>
            <a:endParaRPr lang="en-US" altLang="ko-KR" sz="700" b="1" dirty="0"/>
          </a:p>
          <a:p>
            <a:r>
              <a:rPr lang="en-US" altLang="ko-KR" sz="700" b="1" dirty="0">
                <a:solidFill>
                  <a:srgbClr val="FF0000"/>
                </a:solidFill>
              </a:rPr>
              <a:t>※ </a:t>
            </a:r>
            <a:r>
              <a:rPr lang="ko-KR" altLang="en-US" sz="700" b="1" dirty="0">
                <a:solidFill>
                  <a:srgbClr val="FF0000"/>
                </a:solidFill>
              </a:rPr>
              <a:t>일사천리 협력사인 경우 일사천리 체크여부에 </a:t>
            </a:r>
            <a:r>
              <a:rPr lang="en-US" altLang="ko-KR" sz="700" b="1" dirty="0">
                <a:solidFill>
                  <a:srgbClr val="FF0000"/>
                </a:solidFill>
              </a:rPr>
              <a:t>‘Y’</a:t>
            </a:r>
            <a:r>
              <a:rPr lang="ko-KR" altLang="en-US" sz="700" b="1" dirty="0">
                <a:solidFill>
                  <a:srgbClr val="FF0000"/>
                </a:solidFill>
              </a:rPr>
              <a:t>를 체크하여 주시길 바랍니다</a:t>
            </a:r>
            <a:r>
              <a:rPr lang="en-US" altLang="ko-KR" sz="700" b="1" dirty="0">
                <a:solidFill>
                  <a:srgbClr val="FF0000"/>
                </a:solidFill>
              </a:rPr>
              <a:t>. </a:t>
            </a:r>
            <a:endParaRPr lang="en-US" altLang="ko-KR" sz="700" b="1" dirty="0"/>
          </a:p>
        </p:txBody>
      </p:sp>
      <p:sp>
        <p:nvSpPr>
          <p:cNvPr id="17" name="직사각형 16"/>
          <p:cNvSpPr/>
          <p:nvPr/>
        </p:nvSpPr>
        <p:spPr>
          <a:xfrm>
            <a:off x="5553618" y="4261691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3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64634" y="4261691"/>
            <a:ext cx="336862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/>
              <a:t>TV</a:t>
            </a:r>
            <a:r>
              <a:rPr lang="ko-KR" altLang="en-US" sz="1000" dirty="0"/>
              <a:t>홈쇼핑 상품 판매 경험이 있는지 없는지 체크 해주시고</a:t>
            </a:r>
            <a:endParaRPr lang="en-US" altLang="ko-KR" sz="1000" dirty="0"/>
          </a:p>
          <a:p>
            <a:r>
              <a:rPr lang="en-US" altLang="ko-KR" sz="1000" dirty="0"/>
              <a:t> [</a:t>
            </a:r>
            <a:r>
              <a:rPr lang="ko-KR" altLang="en-US" sz="1000" dirty="0"/>
              <a:t>유</a:t>
            </a:r>
            <a:r>
              <a:rPr lang="en-US" altLang="ko-KR" sz="1000" dirty="0"/>
              <a:t>]</a:t>
            </a:r>
            <a:r>
              <a:rPr lang="ko-KR" altLang="en-US" sz="1000" dirty="0"/>
              <a:t>에 체크를 하신 경우</a:t>
            </a:r>
            <a:r>
              <a:rPr lang="en-US" altLang="ko-KR" sz="1000" dirty="0"/>
              <a:t>, </a:t>
            </a:r>
            <a:r>
              <a:rPr lang="ko-KR" altLang="en-US" sz="1000" dirty="0"/>
              <a:t>회사명</a:t>
            </a:r>
            <a:r>
              <a:rPr lang="en-US" altLang="ko-KR" sz="1000" dirty="0"/>
              <a:t>, </a:t>
            </a:r>
            <a:r>
              <a:rPr lang="ko-KR" altLang="en-US" sz="1000" dirty="0"/>
              <a:t>상품명</a:t>
            </a:r>
            <a:r>
              <a:rPr lang="en-US" altLang="ko-KR" sz="1000" dirty="0"/>
              <a:t>, </a:t>
            </a:r>
            <a:r>
              <a:rPr lang="ko-KR" altLang="en-US" sz="1000" dirty="0"/>
              <a:t>매출액 등을</a:t>
            </a:r>
            <a:endParaRPr lang="en-US" altLang="ko-KR" sz="1000" dirty="0"/>
          </a:p>
          <a:p>
            <a:r>
              <a:rPr lang="ko-KR" altLang="en-US" sz="1000" dirty="0"/>
              <a:t>기재해주시길 바랍니다</a:t>
            </a:r>
            <a:r>
              <a:rPr lang="en-US" altLang="ko-KR" sz="1000" dirty="0"/>
              <a:t>. </a:t>
            </a:r>
            <a:r>
              <a:rPr lang="ko-KR" altLang="en-US" sz="1000" dirty="0"/>
              <a:t>   </a:t>
            </a:r>
            <a:endParaRPr lang="en-US" altLang="ko-KR" sz="700" dirty="0"/>
          </a:p>
          <a:p>
            <a:endParaRPr lang="en-US" altLang="ko-KR" sz="700" dirty="0"/>
          </a:p>
          <a:p>
            <a:r>
              <a:rPr lang="ko-KR" altLang="en-US" sz="800" dirty="0" err="1"/>
              <a:t>입점</a:t>
            </a:r>
            <a:r>
              <a:rPr lang="ko-KR" altLang="en-US" sz="800" dirty="0"/>
              <a:t> 상품 제안 확인 시 당사 </a:t>
            </a:r>
            <a:r>
              <a:rPr lang="en-US" altLang="ko-KR" sz="800" dirty="0"/>
              <a:t>MD</a:t>
            </a:r>
            <a:r>
              <a:rPr lang="ko-KR" altLang="en-US" sz="800" dirty="0"/>
              <a:t>에게 참고자료가 됩니다</a:t>
            </a:r>
            <a:r>
              <a:rPr lang="en-US" altLang="ko-KR" sz="800" dirty="0"/>
              <a:t>. </a:t>
            </a: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364" y="1510147"/>
            <a:ext cx="485843" cy="22863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8706" y="92221"/>
            <a:ext cx="9372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입점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제안</a:t>
            </a:r>
            <a:r>
              <a: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</a:t>
            </a:r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협력사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등록 매뉴얼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/>
              <a:t>Stage 3. </a:t>
            </a:r>
            <a:r>
              <a:rPr lang="ko-KR" altLang="en-US" sz="1400" b="1" dirty="0"/>
              <a:t>신규 </a:t>
            </a:r>
            <a:r>
              <a:rPr lang="ko-KR" altLang="en-US" sz="1400" b="1" dirty="0" err="1"/>
              <a:t>입점</a:t>
            </a:r>
            <a:r>
              <a:rPr lang="ko-KR" altLang="en-US" sz="1400" b="1" dirty="0"/>
              <a:t> 신청 방법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407270" y="738501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b="1" dirty="0">
                <a:solidFill>
                  <a:schemeClr val="bg2">
                    <a:lumMod val="25000"/>
                  </a:schemeClr>
                </a:solidFill>
              </a:rPr>
              <a:t>■ 화면 설명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7</a:t>
            </a:fld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169" y="2643475"/>
            <a:ext cx="3926458" cy="1797108"/>
          </a:xfrm>
          <a:prstGeom prst="rect">
            <a:avLst/>
          </a:prstGeom>
        </p:spPr>
      </p:pic>
      <p:sp>
        <p:nvSpPr>
          <p:cNvPr id="22" name="직사각형 21"/>
          <p:cNvSpPr/>
          <p:nvPr/>
        </p:nvSpPr>
        <p:spPr>
          <a:xfrm>
            <a:off x="1966547" y="2651695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496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 flipV="1">
            <a:off x="0" y="598716"/>
            <a:ext cx="9144000" cy="8709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5486396" y="967153"/>
            <a:ext cx="336745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05427" y="1019915"/>
            <a:ext cx="3749185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300" b="1" dirty="0">
                <a:latin typeface="+mn-ea"/>
              </a:rPr>
              <a:t>홈</a:t>
            </a:r>
            <a:r>
              <a:rPr lang="en-US" altLang="ko-KR" sz="1300" b="1" dirty="0">
                <a:latin typeface="+mn-ea"/>
              </a:rPr>
              <a:t>&amp;</a:t>
            </a:r>
            <a:r>
              <a:rPr lang="ko-KR" altLang="en-US" sz="1300" b="1" dirty="0">
                <a:latin typeface="+mn-ea"/>
              </a:rPr>
              <a:t>쇼핑 </a:t>
            </a:r>
            <a:r>
              <a:rPr lang="ko-KR" altLang="en-US" sz="1300" b="1" dirty="0" err="1">
                <a:latin typeface="+mn-ea"/>
              </a:rPr>
              <a:t>입점시스템</a:t>
            </a:r>
            <a:r>
              <a:rPr lang="en-US" altLang="ko-KR" sz="1300" b="1" dirty="0">
                <a:latin typeface="+mn-ea"/>
              </a:rPr>
              <a:t>&gt;</a:t>
            </a:r>
            <a:r>
              <a:rPr lang="ko-KR" altLang="en-US" sz="1300" b="1" dirty="0" err="1">
                <a:latin typeface="+mn-ea"/>
              </a:rPr>
              <a:t>입점상품제안</a:t>
            </a:r>
            <a:endParaRPr lang="en-US" altLang="ko-KR" sz="1300" b="1" dirty="0">
              <a:latin typeface="+mn-ea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556738" y="1802424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67754" y="1802424"/>
            <a:ext cx="3464410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>
                <a:solidFill>
                  <a:schemeClr val="bg2">
                    <a:lumMod val="25000"/>
                  </a:schemeClr>
                </a:solidFill>
              </a:rPr>
              <a:t>제안 하시고자 하는 상품에 대한 정보를 입력해주시길 </a:t>
            </a:r>
            <a:endParaRPr lang="en-US" altLang="ko-KR" sz="10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ko-KR" altLang="en-US" sz="1000" dirty="0">
                <a:solidFill>
                  <a:schemeClr val="bg2">
                    <a:lumMod val="25000"/>
                  </a:schemeClr>
                </a:solidFill>
              </a:rPr>
              <a:t>바랍니다</a:t>
            </a:r>
            <a:r>
              <a:rPr lang="en-US" altLang="ko-KR" sz="1000" dirty="0">
                <a:solidFill>
                  <a:schemeClr val="bg2">
                    <a:lumMod val="25000"/>
                  </a:schemeClr>
                </a:solidFill>
              </a:rPr>
              <a:t>. </a:t>
            </a:r>
          </a:p>
          <a:p>
            <a:r>
              <a:rPr lang="en-US" altLang="ko-KR" sz="1000" dirty="0">
                <a:solidFill>
                  <a:schemeClr val="bg2">
                    <a:lumMod val="25000"/>
                  </a:schemeClr>
                </a:solidFill>
              </a:rPr>
              <a:t>[</a:t>
            </a:r>
            <a:r>
              <a:rPr lang="ko-KR" altLang="en-US" sz="1000" dirty="0">
                <a:solidFill>
                  <a:schemeClr val="bg2">
                    <a:lumMod val="25000"/>
                  </a:schemeClr>
                </a:solidFill>
              </a:rPr>
              <a:t>안내</a:t>
            </a:r>
            <a:r>
              <a:rPr lang="en-US" altLang="ko-KR" sz="1000" dirty="0">
                <a:solidFill>
                  <a:schemeClr val="bg2">
                    <a:lumMod val="25000"/>
                  </a:schemeClr>
                </a:solidFill>
              </a:rPr>
              <a:t>]</a:t>
            </a:r>
            <a:r>
              <a:rPr lang="ko-KR" altLang="en-US" sz="1000" dirty="0">
                <a:solidFill>
                  <a:schemeClr val="bg2">
                    <a:lumMod val="25000"/>
                  </a:schemeClr>
                </a:solidFill>
              </a:rPr>
              <a:t> 클릭 시</a:t>
            </a:r>
            <a:r>
              <a:rPr lang="en-US" altLang="ko-KR" sz="1000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ko-KR" altLang="en-US" sz="1000" dirty="0">
                <a:solidFill>
                  <a:schemeClr val="bg2">
                    <a:lumMod val="25000"/>
                  </a:schemeClr>
                </a:solidFill>
              </a:rPr>
              <a:t>제안하시고자 하는 상품의 카테고리 분류 </a:t>
            </a:r>
            <a:endParaRPr lang="en-US" altLang="ko-KR" sz="10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ko-KR" altLang="en-US" sz="1000" dirty="0">
                <a:solidFill>
                  <a:schemeClr val="bg2">
                    <a:lumMod val="25000"/>
                  </a:schemeClr>
                </a:solidFill>
              </a:rPr>
              <a:t>확인이 가능 하십니다</a:t>
            </a:r>
            <a:r>
              <a:rPr lang="en-US" altLang="ko-KR" sz="1000" dirty="0">
                <a:solidFill>
                  <a:schemeClr val="bg2">
                    <a:lumMod val="25000"/>
                  </a:schemeClr>
                </a:solidFill>
              </a:rPr>
              <a:t>. </a:t>
            </a:r>
          </a:p>
          <a:p>
            <a:endParaRPr lang="en-US" altLang="ko-KR" sz="7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</a:rPr>
              <a:t>희망 판매 채널을 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</a:rPr>
              <a:t>TV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</a:rPr>
              <a:t>방송으로 선택하신 </a:t>
            </a:r>
            <a:r>
              <a:rPr lang="ko-KR" altLang="en-US" sz="800" dirty="0" err="1">
                <a:solidFill>
                  <a:schemeClr val="bg2">
                    <a:lumMod val="25000"/>
                  </a:schemeClr>
                </a:solidFill>
              </a:rPr>
              <a:t>협력사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</a:rPr>
              <a:t> 중 사전에 협의를 한 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</a:rPr>
              <a:t>MD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</a:rPr>
              <a:t>가 </a:t>
            </a:r>
            <a:endParaRPr lang="en-US" altLang="ko-KR" sz="8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</a:rPr>
              <a:t>있으시면  카테고리 선택 후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</a:rPr>
              <a:t>사전협의 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</a:rPr>
              <a:t>MD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</a:rPr>
              <a:t>에 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</a:rPr>
              <a:t>[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</a:rPr>
              <a:t>예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</a:rPr>
              <a:t>]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</a:rPr>
              <a:t>를 선택하시어  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</a:rPr>
              <a:t>MD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</a:rPr>
              <a:t>명을 선</a:t>
            </a:r>
            <a:endParaRPr lang="en-US" altLang="ko-KR" sz="8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</a:rPr>
              <a:t>택해주시길 바랍니다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</a:rPr>
              <a:t>.  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</a:rPr>
              <a:t>희망 판매채널이 인터넷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</a:rPr>
              <a:t>/</a:t>
            </a:r>
            <a:r>
              <a:rPr lang="ko-KR" altLang="en-US" sz="800" dirty="0" err="1">
                <a:solidFill>
                  <a:schemeClr val="bg2">
                    <a:lumMod val="25000"/>
                  </a:schemeClr>
                </a:solidFill>
              </a:rPr>
              <a:t>모바일인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</a:rPr>
              <a:t> 경우 사전 협의</a:t>
            </a:r>
            <a:endParaRPr lang="en-US" altLang="ko-KR" sz="8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</a:rPr>
              <a:t> MD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</a:rPr>
              <a:t>를 선택하실 수 없습니다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</a:rPr>
              <a:t>. 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en-US" altLang="ko-KR" sz="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560646" y="3258021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71662" y="3258023"/>
            <a:ext cx="324960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 해당 상품에 대한 설명을 기재해주시길 바랍니다</a:t>
            </a:r>
            <a:r>
              <a:rPr lang="en-US" altLang="ko-KR" sz="1000" dirty="0"/>
              <a:t>.  </a:t>
            </a:r>
          </a:p>
          <a:p>
            <a:r>
              <a:rPr lang="en-US" altLang="ko-KR" sz="1000" dirty="0"/>
              <a:t> (</a:t>
            </a:r>
            <a:r>
              <a:rPr lang="ko-KR" altLang="en-US" sz="1000" dirty="0"/>
              <a:t>상품구성</a:t>
            </a:r>
            <a:r>
              <a:rPr lang="en-US" altLang="ko-KR" sz="1000" dirty="0"/>
              <a:t>, </a:t>
            </a:r>
            <a:r>
              <a:rPr lang="ko-KR" altLang="en-US" sz="1000" dirty="0"/>
              <a:t>경쟁품 대비 우위요소</a:t>
            </a:r>
            <a:r>
              <a:rPr lang="en-US" altLang="ko-KR" sz="1000" dirty="0"/>
              <a:t>, </a:t>
            </a:r>
            <a:r>
              <a:rPr lang="ko-KR" altLang="en-US" sz="1000" dirty="0"/>
              <a:t>브랜드 등 상품 정보</a:t>
            </a:r>
            <a:r>
              <a:rPr lang="en-US" altLang="ko-KR" sz="1000" dirty="0"/>
              <a:t>)</a:t>
            </a:r>
          </a:p>
          <a:p>
            <a:endParaRPr lang="en-US" altLang="ko-KR" sz="700" dirty="0"/>
          </a:p>
        </p:txBody>
      </p:sp>
      <p:sp>
        <p:nvSpPr>
          <p:cNvPr id="17" name="직사각형 16"/>
          <p:cNvSpPr/>
          <p:nvPr/>
        </p:nvSpPr>
        <p:spPr>
          <a:xfrm>
            <a:off x="5545998" y="3876594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3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57014" y="3876594"/>
            <a:ext cx="3368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/>
              <a:t>개인정보 수집 및 이용내역에 대해 확인 하신 후 동의 </a:t>
            </a:r>
            <a:endParaRPr lang="en-US" altLang="ko-KR" sz="1000" dirty="0"/>
          </a:p>
          <a:p>
            <a:r>
              <a:rPr lang="ko-KR" altLang="en-US" sz="1000" dirty="0"/>
              <a:t>해 주시길 바랍니다</a:t>
            </a:r>
            <a:r>
              <a:rPr lang="en-US" altLang="ko-KR" sz="1000" dirty="0"/>
              <a:t>. </a:t>
            </a:r>
            <a:endParaRPr lang="en-US" altLang="ko-KR" sz="700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3" r="16182"/>
          <a:stretch/>
        </p:blipFill>
        <p:spPr>
          <a:xfrm>
            <a:off x="151665" y="744371"/>
            <a:ext cx="4966437" cy="5924719"/>
          </a:xfrm>
          <a:prstGeom prst="rect">
            <a:avLst/>
          </a:prstGeom>
        </p:spPr>
      </p:pic>
      <p:sp>
        <p:nvSpPr>
          <p:cNvPr id="19" name="직사각형 18"/>
          <p:cNvSpPr/>
          <p:nvPr/>
        </p:nvSpPr>
        <p:spPr>
          <a:xfrm>
            <a:off x="1727982" y="1550964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2030242" y="3078219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2158610" y="4430773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3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364" y="1510147"/>
            <a:ext cx="485843" cy="228632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23" t="20924" r="29370" b="32763"/>
          <a:stretch/>
        </p:blipFill>
        <p:spPr>
          <a:xfrm>
            <a:off x="5917222" y="4528038"/>
            <a:ext cx="3077309" cy="2171700"/>
          </a:xfrm>
          <a:prstGeom prst="rect">
            <a:avLst/>
          </a:prstGeom>
        </p:spPr>
      </p:pic>
      <p:cxnSp>
        <p:nvCxnSpPr>
          <p:cNvPr id="9" name="직선 화살표 연결선 8"/>
          <p:cNvCxnSpPr>
            <a:endCxn id="5" idx="1"/>
          </p:cNvCxnSpPr>
          <p:nvPr/>
        </p:nvCxnSpPr>
        <p:spPr>
          <a:xfrm>
            <a:off x="2998177" y="2118946"/>
            <a:ext cx="2919045" cy="349494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706" y="92221"/>
            <a:ext cx="9372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입점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제안</a:t>
            </a:r>
            <a:r>
              <a: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</a:t>
            </a:r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협력사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등록 매뉴얼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/>
              <a:t>Stage 3. </a:t>
            </a:r>
            <a:r>
              <a:rPr lang="ko-KR" altLang="en-US" sz="1400" b="1" dirty="0"/>
              <a:t>신규 </a:t>
            </a:r>
            <a:r>
              <a:rPr lang="ko-KR" altLang="en-US" sz="1400" b="1" dirty="0" err="1"/>
              <a:t>입점</a:t>
            </a:r>
            <a:r>
              <a:rPr lang="ko-KR" altLang="en-US" sz="1400" b="1" dirty="0"/>
              <a:t> 신청 방법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407270" y="738501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b="1" dirty="0">
                <a:solidFill>
                  <a:schemeClr val="bg2">
                    <a:lumMod val="25000"/>
                  </a:schemeClr>
                </a:solidFill>
              </a:rPr>
              <a:t>■ 화면 설명</a:t>
            </a:r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2080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8706" y="92221"/>
            <a:ext cx="9372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입점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제안</a:t>
            </a:r>
            <a:r>
              <a: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</a:t>
            </a:r>
            <a:r>
              <a:rPr lang="ko-KR" alt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협력사</a:t>
            </a:r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등록 매뉴얼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/>
              <a:t>Stage 3. </a:t>
            </a:r>
            <a:r>
              <a:rPr lang="ko-KR" altLang="en-US" sz="1400" b="1" dirty="0"/>
              <a:t>신규 </a:t>
            </a:r>
            <a:r>
              <a:rPr lang="ko-KR" altLang="en-US" sz="1400" b="1" dirty="0" err="1"/>
              <a:t>입점</a:t>
            </a:r>
            <a:r>
              <a:rPr lang="ko-KR" altLang="en-US" sz="1400" b="1" dirty="0"/>
              <a:t> 신청 방법</a:t>
            </a:r>
          </a:p>
        </p:txBody>
      </p:sp>
      <p:cxnSp>
        <p:nvCxnSpPr>
          <p:cNvPr id="4" name="직선 연결선 3"/>
          <p:cNvCxnSpPr/>
          <p:nvPr/>
        </p:nvCxnSpPr>
        <p:spPr>
          <a:xfrm flipV="1">
            <a:off x="0" y="598716"/>
            <a:ext cx="9144000" cy="8709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5486396" y="967153"/>
            <a:ext cx="336745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05427" y="1019913"/>
            <a:ext cx="3749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b="1" dirty="0">
                <a:latin typeface="+mn-ea"/>
              </a:rPr>
              <a:t>홈</a:t>
            </a:r>
            <a:r>
              <a:rPr lang="en-US" altLang="ko-KR" sz="1200" b="1" dirty="0">
                <a:latin typeface="+mn-ea"/>
              </a:rPr>
              <a:t>&amp;</a:t>
            </a:r>
            <a:r>
              <a:rPr lang="ko-KR" altLang="en-US" sz="1200" b="1" dirty="0">
                <a:latin typeface="+mn-ea"/>
              </a:rPr>
              <a:t>쇼핑 </a:t>
            </a:r>
            <a:r>
              <a:rPr lang="ko-KR" altLang="en-US" sz="1200" b="1" dirty="0" err="1">
                <a:latin typeface="+mn-ea"/>
              </a:rPr>
              <a:t>입점시스템</a:t>
            </a:r>
            <a:r>
              <a:rPr lang="en-US" altLang="ko-KR" sz="1200" b="1" dirty="0">
                <a:latin typeface="+mn-ea"/>
              </a:rPr>
              <a:t>&gt;</a:t>
            </a:r>
            <a:r>
              <a:rPr lang="ko-KR" altLang="en-US" sz="1200" b="1" dirty="0" err="1">
                <a:latin typeface="+mn-ea"/>
              </a:rPr>
              <a:t>입점신청</a:t>
            </a:r>
            <a:r>
              <a:rPr lang="en-US" altLang="ko-KR" sz="1200" b="1" dirty="0">
                <a:latin typeface="+mn-ea"/>
              </a:rPr>
              <a:t>&gt;</a:t>
            </a:r>
            <a:r>
              <a:rPr lang="ko-KR" altLang="en-US" sz="1200" b="1" dirty="0" err="1">
                <a:latin typeface="+mn-ea"/>
              </a:rPr>
              <a:t>입점제안</a:t>
            </a:r>
            <a:r>
              <a:rPr lang="ko-KR" altLang="en-US" sz="1200" b="1" dirty="0">
                <a:latin typeface="+mn-ea"/>
              </a:rPr>
              <a:t> 결과조회</a:t>
            </a:r>
            <a:endParaRPr lang="en-US" altLang="ko-KR" sz="1200" b="1" dirty="0">
              <a:latin typeface="+mn-ea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556738" y="1802424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67754" y="1802424"/>
            <a:ext cx="3294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err="1"/>
              <a:t>입점</a:t>
            </a:r>
            <a:r>
              <a:rPr lang="ko-KR" altLang="en-US" sz="1000" dirty="0"/>
              <a:t> 상품 제안을 완료 하신 후 </a:t>
            </a:r>
            <a:r>
              <a:rPr lang="ko-KR" altLang="en-US" sz="1000" dirty="0" err="1"/>
              <a:t>입점</a:t>
            </a:r>
            <a:r>
              <a:rPr lang="ko-KR" altLang="en-US" sz="1000" dirty="0"/>
              <a:t> 제안 결과조회에서  </a:t>
            </a:r>
            <a:endParaRPr lang="en-US" altLang="ko-KR" sz="1000" dirty="0"/>
          </a:p>
          <a:p>
            <a:r>
              <a:rPr lang="ko-KR" altLang="en-US" sz="1000" dirty="0"/>
              <a:t>요청하신 상품제안의 결과를 확인 하실 수 있습니다</a:t>
            </a:r>
            <a:r>
              <a:rPr lang="en-US" altLang="ko-KR" sz="1000" dirty="0"/>
              <a:t>.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8" t="-1892" r="17501" b="1892"/>
          <a:stretch/>
        </p:blipFill>
        <p:spPr>
          <a:xfrm>
            <a:off x="150749" y="756158"/>
            <a:ext cx="5042320" cy="5921289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4619625" y="2241749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1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5560646" y="2613515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71662" y="2613515"/>
            <a:ext cx="3493264" cy="24160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err="1"/>
              <a:t>입점신청</a:t>
            </a:r>
            <a:r>
              <a:rPr lang="ko-KR" altLang="en-US" sz="1000" dirty="0"/>
              <a:t> 시 기재하신 기업 정보를 변경하시고 싶으실 경우 </a:t>
            </a:r>
            <a:endParaRPr lang="en-US" altLang="ko-KR" sz="1000" dirty="0"/>
          </a:p>
          <a:p>
            <a:r>
              <a:rPr lang="ko-KR" altLang="en-US" sz="1000" dirty="0"/>
              <a:t>기업정보 수정하기를 클릭하셔서 담당자 이름 및 연락처 등</a:t>
            </a:r>
            <a:endParaRPr lang="en-US" altLang="ko-KR" sz="1000" dirty="0"/>
          </a:p>
          <a:p>
            <a:r>
              <a:rPr lang="ko-KR" altLang="en-US" sz="1000" dirty="0"/>
              <a:t>을 수정해주시길 바랍니다</a:t>
            </a:r>
            <a:r>
              <a:rPr lang="en-US" altLang="ko-KR" sz="1000" dirty="0"/>
              <a:t>. </a:t>
            </a:r>
            <a:r>
              <a:rPr lang="ko-KR" altLang="en-US" sz="1000" dirty="0"/>
              <a:t> </a:t>
            </a:r>
            <a:endParaRPr lang="en-US" altLang="ko-KR" sz="1000" dirty="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en-US" altLang="ko-KR" sz="1000"/>
              <a:t>MD</a:t>
            </a:r>
            <a:r>
              <a:rPr lang="ko-KR" altLang="en-US" sz="1000"/>
              <a:t>답변 접수 이전 제안상품을 선택하여 삭제를 클릭하신 </a:t>
            </a:r>
            <a:endParaRPr lang="en-US" altLang="ko-KR" sz="1000"/>
          </a:p>
          <a:p>
            <a:r>
              <a:rPr lang="ko-KR" altLang="en-US" sz="1000"/>
              <a:t>후 삭제를 하실 수 있습니다</a:t>
            </a:r>
            <a:r>
              <a:rPr lang="en-US" altLang="ko-KR" sz="1000"/>
              <a:t>.  </a:t>
            </a:r>
          </a:p>
          <a:p>
            <a:endParaRPr lang="en-US" altLang="ko-KR" sz="1000" dirty="0"/>
          </a:p>
          <a:p>
            <a:endParaRPr lang="en-US" altLang="ko-KR" sz="1000" dirty="0"/>
          </a:p>
          <a:p>
            <a:r>
              <a:rPr lang="ko-KR" altLang="en-US" sz="800" dirty="0"/>
              <a:t>기업정보는 </a:t>
            </a:r>
            <a:r>
              <a:rPr lang="ko-KR" altLang="en-US" sz="800" dirty="0" err="1"/>
              <a:t>입점</a:t>
            </a:r>
            <a:r>
              <a:rPr lang="ko-KR" altLang="en-US" sz="800" dirty="0"/>
              <a:t> 상품 제안 이후로는 수정 할 수 없으니 참고해주시길 </a:t>
            </a:r>
            <a:endParaRPr lang="en-US" altLang="ko-KR" sz="800" dirty="0"/>
          </a:p>
          <a:p>
            <a:r>
              <a:rPr lang="ko-KR" altLang="en-US" sz="800" dirty="0"/>
              <a:t>바랍니다</a:t>
            </a:r>
            <a:r>
              <a:rPr lang="en-US" altLang="ko-KR" sz="800" dirty="0"/>
              <a:t>. </a:t>
            </a:r>
          </a:p>
          <a:p>
            <a:endParaRPr lang="en-US" altLang="ko-KR" sz="800" dirty="0"/>
          </a:p>
          <a:p>
            <a:r>
              <a:rPr lang="en-US" altLang="ko-KR" sz="800" dirty="0"/>
              <a:t>MD</a:t>
            </a:r>
            <a:r>
              <a:rPr lang="ko-KR" altLang="en-US" sz="800" dirty="0"/>
              <a:t>답변 접수 이전 제안상품을 선택하여 삭제를 </a:t>
            </a:r>
            <a:r>
              <a:rPr lang="ko-KR" altLang="en-US" sz="800"/>
              <a:t>클릭하신 </a:t>
            </a:r>
            <a:endParaRPr lang="en-US" altLang="ko-KR" sz="800"/>
          </a:p>
          <a:p>
            <a:r>
              <a:rPr lang="ko-KR" altLang="en-US" sz="800"/>
              <a:t>후 삭제를 하실 수 있습니다</a:t>
            </a:r>
            <a:r>
              <a:rPr lang="en-US" altLang="ko-KR" sz="800"/>
              <a:t>.  </a:t>
            </a:r>
          </a:p>
          <a:p>
            <a:endParaRPr lang="en-US" altLang="ko-KR" sz="700" dirty="0"/>
          </a:p>
          <a:p>
            <a:endParaRPr lang="en-US" altLang="ko-KR" sz="1000" dirty="0"/>
          </a:p>
        </p:txBody>
      </p:sp>
      <p:sp>
        <p:nvSpPr>
          <p:cNvPr id="30" name="직사각형 29"/>
          <p:cNvSpPr/>
          <p:nvPr/>
        </p:nvSpPr>
        <p:spPr>
          <a:xfrm>
            <a:off x="4860890" y="2759009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2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763" y="2987947"/>
            <a:ext cx="922143" cy="252097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5545998" y="4748043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3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57014" y="4748045"/>
            <a:ext cx="35079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/>
              <a:t>[</a:t>
            </a:r>
            <a:r>
              <a:rPr lang="ko-KR" altLang="en-US" sz="1000" dirty="0"/>
              <a:t>수정하기</a:t>
            </a:r>
            <a:r>
              <a:rPr lang="en-US" altLang="ko-KR" sz="1000" dirty="0"/>
              <a:t>] </a:t>
            </a:r>
            <a:r>
              <a:rPr lang="ko-KR" altLang="en-US" sz="1000" dirty="0"/>
              <a:t>버튼은 </a:t>
            </a:r>
            <a:r>
              <a:rPr lang="ko-KR" altLang="en-US" sz="1000" dirty="0" err="1"/>
              <a:t>입점</a:t>
            </a:r>
            <a:r>
              <a:rPr lang="ko-KR" altLang="en-US" sz="1000" dirty="0"/>
              <a:t> 상품 제안 완료 후 </a:t>
            </a:r>
            <a:r>
              <a:rPr lang="ko-KR" altLang="en-US" sz="1000" dirty="0" err="1"/>
              <a:t>입점</a:t>
            </a:r>
            <a:r>
              <a:rPr lang="ko-KR" altLang="en-US" sz="1000" dirty="0"/>
              <a:t> 결과 </a:t>
            </a:r>
            <a:r>
              <a:rPr lang="ko-KR" altLang="en-US" sz="1000" dirty="0" err="1"/>
              <a:t>대기중</a:t>
            </a:r>
            <a:endParaRPr lang="en-US" altLang="ko-KR" sz="1000" dirty="0"/>
          </a:p>
          <a:p>
            <a:r>
              <a:rPr lang="ko-KR" altLang="en-US" sz="1000" dirty="0"/>
              <a:t>인 상태에서 기재하신 </a:t>
            </a:r>
            <a:r>
              <a:rPr lang="ko-KR" altLang="en-US" sz="1000" dirty="0" err="1"/>
              <a:t>입점</a:t>
            </a:r>
            <a:r>
              <a:rPr lang="ko-KR" altLang="en-US" sz="1000" dirty="0"/>
              <a:t> 상품 내용을 수정 할 경우 사용</a:t>
            </a:r>
            <a:endParaRPr lang="en-US" altLang="ko-KR" sz="1000" dirty="0"/>
          </a:p>
          <a:p>
            <a:r>
              <a:rPr lang="ko-KR" altLang="en-US" sz="1000" dirty="0"/>
              <a:t>하실 수 있습니다</a:t>
            </a:r>
            <a:r>
              <a:rPr lang="en-US" altLang="ko-KR" sz="1000" dirty="0"/>
              <a:t>. </a:t>
            </a:r>
            <a:r>
              <a:rPr lang="ko-KR" altLang="en-US" sz="1000" dirty="0" err="1"/>
              <a:t>입점</a:t>
            </a:r>
            <a:r>
              <a:rPr lang="ko-KR" altLang="en-US" sz="1000" dirty="0"/>
              <a:t> 결과를 </a:t>
            </a:r>
            <a:r>
              <a:rPr lang="en-US" altLang="ko-KR" sz="1000" dirty="0"/>
              <a:t>(</a:t>
            </a:r>
            <a:r>
              <a:rPr lang="ko-KR" altLang="en-US" sz="1000" dirty="0" err="1"/>
              <a:t>입점가능</a:t>
            </a:r>
            <a:r>
              <a:rPr lang="en-US" altLang="ko-KR" sz="1000" dirty="0"/>
              <a:t>/</a:t>
            </a:r>
            <a:r>
              <a:rPr lang="ko-KR" altLang="en-US" sz="1000" dirty="0" err="1"/>
              <a:t>입점불가</a:t>
            </a:r>
            <a:r>
              <a:rPr lang="en-US" altLang="ko-KR" sz="1000" dirty="0"/>
              <a:t>) </a:t>
            </a:r>
            <a:r>
              <a:rPr lang="ko-KR" altLang="en-US" sz="1000" dirty="0"/>
              <a:t>확인 </a:t>
            </a:r>
            <a:endParaRPr lang="en-US" altLang="ko-KR" sz="1000" dirty="0"/>
          </a:p>
          <a:p>
            <a:r>
              <a:rPr lang="ko-KR" altLang="en-US" sz="1000" dirty="0"/>
              <a:t>하신 이후로는 </a:t>
            </a:r>
            <a:r>
              <a:rPr lang="en-US" altLang="ko-KR" sz="1000" dirty="0"/>
              <a:t>[</a:t>
            </a:r>
            <a:r>
              <a:rPr lang="ko-KR" altLang="en-US" sz="1000" dirty="0"/>
              <a:t>수정하기</a:t>
            </a:r>
            <a:r>
              <a:rPr lang="en-US" altLang="ko-KR" sz="1000" dirty="0"/>
              <a:t>]</a:t>
            </a:r>
            <a:r>
              <a:rPr lang="ko-KR" altLang="en-US" sz="1000" dirty="0"/>
              <a:t>버튼이 사라집니다</a:t>
            </a:r>
            <a:r>
              <a:rPr lang="en-US" altLang="ko-KR" sz="1000" dirty="0"/>
              <a:t>. </a:t>
            </a:r>
          </a:p>
          <a:p>
            <a:endParaRPr lang="en-US" altLang="ko-KR" sz="1000" dirty="0"/>
          </a:p>
          <a:p>
            <a:r>
              <a:rPr lang="en-US" altLang="ko-KR" sz="1000" dirty="0"/>
              <a:t>[</a:t>
            </a:r>
            <a:r>
              <a:rPr lang="ko-KR" altLang="en-US" sz="1000" dirty="0"/>
              <a:t>상세보기</a:t>
            </a:r>
            <a:r>
              <a:rPr lang="en-US" altLang="ko-KR" sz="1000" dirty="0"/>
              <a:t>]</a:t>
            </a:r>
            <a:r>
              <a:rPr lang="ko-KR" altLang="en-US" sz="1000" dirty="0"/>
              <a:t>는 기재하신 </a:t>
            </a:r>
            <a:r>
              <a:rPr lang="ko-KR" altLang="en-US" sz="1000" dirty="0" err="1"/>
              <a:t>입점</a:t>
            </a:r>
            <a:r>
              <a:rPr lang="ko-KR" altLang="en-US" sz="1000" dirty="0"/>
              <a:t> 상품 제안의 내용을 확인 하실 때 사용 하실 수 있습니다</a:t>
            </a:r>
            <a:r>
              <a:rPr lang="en-US" altLang="ko-KR" sz="1000" dirty="0"/>
              <a:t>. 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5128716" y="3693897"/>
            <a:ext cx="211016" cy="219808"/>
          </a:xfrm>
          <a:prstGeom prst="rect">
            <a:avLst/>
          </a:prstGeom>
          <a:solidFill>
            <a:srgbClr val="FF5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bg1"/>
                </a:solidFill>
              </a:rPr>
              <a:t>3</a:t>
            </a:r>
            <a:endParaRPr lang="ko-KR" altLang="en-US" sz="13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07270" y="738501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b="1" dirty="0">
                <a:solidFill>
                  <a:schemeClr val="bg2">
                    <a:lumMod val="25000"/>
                  </a:schemeClr>
                </a:solidFill>
              </a:rPr>
              <a:t>■ 화면 설명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93E-7941-4329-9121-A42414053317}" type="slidenum">
              <a:rPr lang="ko-KR" altLang="en-US" smtClean="0"/>
              <a:t>9</a:t>
            </a:fld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53"/>
          <a:stretch/>
        </p:blipFill>
        <p:spPr>
          <a:xfrm>
            <a:off x="3694170" y="2987947"/>
            <a:ext cx="455593" cy="252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326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43029282-cdc2-4241-b6c4-ae4ef91cc37a}" enabled="1" method="Standard" siteId="{d18f6680-2a9c-4087-b84a-9c283514984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2916</TotalTime>
  <Words>2934</Words>
  <Application>Microsoft Office PowerPoint</Application>
  <PresentationFormat>화면 슬라이드 쇼(4:3)</PresentationFormat>
  <Paragraphs>584</Paragraphs>
  <Slides>21</Slides>
  <Notes>18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6" baseType="lpstr">
      <vt:lpstr>맑은 고딕</vt:lpstr>
      <vt:lpstr>함초롬돋움</vt:lpstr>
      <vt:lpstr>Arial</vt:lpstr>
      <vt:lpstr>Calibri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HNS</dc:creator>
  <cp:lastModifiedBy>윤수정 과장/영업기획팀</cp:lastModifiedBy>
  <cp:revision>74</cp:revision>
  <cp:lastPrinted>2019-11-07T06:39:09Z</cp:lastPrinted>
  <dcterms:created xsi:type="dcterms:W3CDTF">2019-10-23T07:37:17Z</dcterms:created>
  <dcterms:modified xsi:type="dcterms:W3CDTF">2025-07-09T05:08:39Z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Fasoo_Trace_ID" pid="2">
    <vt:lpwstr>eyAibm9kZUNvdW50IjogOSwgIm5vZGUxIiA6IHsiZHNkIjoiMDEwMDAwMDAwMDAwMTI0NCIsImxvZ1RpbWUiOiIyMDI1LTA3LTA3VDAzOjM0OjQ2WiIsInBJRCI6MSwicHJvY2Vzc05hbWUiOiJQT1dFUlBOVC5FWEUiLCJ0cmFjZUlkIjoiMDM3QTlCRDZENkMyNEFCQzlDOEI2QUY3NjIyOThEN0QiLCJ1c2VyQ29kZSI6IjIxMTAzNiJ9LCJub2RlMiIgOiB7ImRzZCI6IjAxMDAwMDAwMDAwMDEyNDQiLCJsb2dUaW1lIjoiMjAyNS0wNy0wN1QwMzozNToyOFoiLCJwSUQiOjEsInByb2Nlc3NOYW1lIjoiUE9XRVJQTlQuRVhFIiwidHJhY2VJZCI6IkVCNDcwODk5MEExMjQyRTY4NkIyNkM0MTQ2MEJEOEQ2IiwidXNlckNvZGUiOiIyMTEwMzYifSwibm9kZTMiIDogeyJkc2QiOiIwMTAwMDAwMDAwMDAxMjQ0IiwibG9nVGltZSI6IjIwMjUtMDctMDdUMDM6Mzc6MDFaIiwicElEIjoxLCJwcm9jZXNzTmFtZSI6IlBPV0VSUE5ULkVYRSIsInRyYWNlSWQiOiJCNjM1OTJGMDg0RDM0MEMzOTY4N0M1N0IyNTdDRjA5MSIsInVzZXJDb2RlIjoiMjExMDM2In0sIm5vZGU0IiA6IHsiZHNkIjoiMDEwMDAwMDAwMDAwMTI0NCIsImxvZ1RpbWUiOiIyMDI1LTA3LTA5VDA1OjA4OjM4WiIsInBJRCI6MSwicHJvY2Vzc0lkIjoyMDc0MCwicHJvY2Vzc05hbWUiOiJQT1dFUlBOVC5FWEUiLCJ0cmFjZUlkIjoiNDc3RUM4QThBQkE3NDEyNkFENDRGNUVCMDI0RTY0RUUiLCJ1c2VyQ29kZSI6IjIxMTAzNiJ9LCJub2RlNSIgOiB7ICJ1c2VyQ29kZSIgOiAiMjExMDM2IiwgInRyYWNlSWQiIDogIkExMkRBMURENjI3OURCQjc2NTYwNTUzM0FDOTJFQ0Y2IiwgImRzZCIgOiAiMDAwMDAwMDAwMDAwMDAwMCIsICJwSUQiIDogIjIwNDgiLCAibG9nVGltZSIgOiAiMjAyNS0wNy0wOVQwNTozNzozOFoiIH19</vt:lpwstr>
  </property>
  <property fmtid="{D5CDD505-2E9C-101B-9397-08002B2CF9AE}" name="FDRClass" pid="3">
    <vt:lpwstr>0</vt:lpwstr>
  </property>
  <property fmtid="{D5CDD505-2E9C-101B-9397-08002B2CF9AE}" name="FDRSet" pid="4">
    <vt:lpwstr>manual</vt:lpwstr>
  </property>
</Properties>
</file>